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0"/>
  </p:notesMasterIdLst>
  <p:sldIdLst>
    <p:sldId id="265" r:id="rId2"/>
    <p:sldId id="266" r:id="rId3"/>
    <p:sldId id="267" r:id="rId4"/>
    <p:sldId id="268" r:id="rId5"/>
    <p:sldId id="269" r:id="rId6"/>
    <p:sldId id="270" r:id="rId7"/>
    <p:sldId id="271" r:id="rId8"/>
    <p:sldId id="263" r:id="rId9"/>
  </p:sldIdLst>
  <p:sldSz cx="10080625" cy="7559675"/>
  <p:notesSz cx="7772400" cy="10058400"/>
  <p:defaultTextStyle>
    <a:defPPr>
      <a:defRPr lang="en-GB"/>
    </a:defPPr>
    <a:lvl1pPr algn="l" rtl="0" eaLnBrk="0" fontAlgn="base" hangingPunct="0">
      <a:spcBef>
        <a:spcPct val="0"/>
      </a:spcBef>
      <a:spcAft>
        <a:spcPct val="0"/>
      </a:spcAft>
      <a:defRPr sz="2400" kern="1200">
        <a:solidFill>
          <a:schemeClr val="tx1"/>
        </a:solidFill>
        <a:latin typeface="Times New Roman" pitchFamily="16"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6"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6"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6"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6" charset="0"/>
        <a:ea typeface="+mn-ea"/>
        <a:cs typeface="+mn-cs"/>
      </a:defRPr>
    </a:lvl5pPr>
    <a:lvl6pPr marL="2286000" algn="l" defTabSz="914400" rtl="0" eaLnBrk="1" latinLnBrk="0" hangingPunct="1">
      <a:defRPr sz="2400" kern="1200">
        <a:solidFill>
          <a:schemeClr val="tx1"/>
        </a:solidFill>
        <a:latin typeface="Times New Roman" pitchFamily="16" charset="0"/>
        <a:ea typeface="+mn-ea"/>
        <a:cs typeface="+mn-cs"/>
      </a:defRPr>
    </a:lvl6pPr>
    <a:lvl7pPr marL="2743200" algn="l" defTabSz="914400" rtl="0" eaLnBrk="1" latinLnBrk="0" hangingPunct="1">
      <a:defRPr sz="2400" kern="1200">
        <a:solidFill>
          <a:schemeClr val="tx1"/>
        </a:solidFill>
        <a:latin typeface="Times New Roman" pitchFamily="16" charset="0"/>
        <a:ea typeface="+mn-ea"/>
        <a:cs typeface="+mn-cs"/>
      </a:defRPr>
    </a:lvl7pPr>
    <a:lvl8pPr marL="3200400" algn="l" defTabSz="914400" rtl="0" eaLnBrk="1" latinLnBrk="0" hangingPunct="1">
      <a:defRPr sz="2400" kern="1200">
        <a:solidFill>
          <a:schemeClr val="tx1"/>
        </a:solidFill>
        <a:latin typeface="Times New Roman" pitchFamily="16" charset="0"/>
        <a:ea typeface="+mn-ea"/>
        <a:cs typeface="+mn-cs"/>
      </a:defRPr>
    </a:lvl8pPr>
    <a:lvl9pPr marL="3657600" algn="l" defTabSz="914400" rtl="0" eaLnBrk="1" latinLnBrk="0" hangingPunct="1">
      <a:defRPr sz="2400" kern="1200">
        <a:solidFill>
          <a:schemeClr val="tx1"/>
        </a:solidFill>
        <a:latin typeface="Times New Roman" pitchFamily="1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432" autoAdjust="0"/>
  </p:normalViewPr>
  <p:slideViewPr>
    <p:cSldViewPr>
      <p:cViewPr>
        <p:scale>
          <a:sx n="92" d="100"/>
          <a:sy n="92" d="100"/>
        </p:scale>
        <p:origin x="-1884" y="-72"/>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w="9525">
            <a:solidFill>
              <a:srgbClr val="000000"/>
            </a:solidFill>
            <a:miter lim="800000"/>
            <a:headEnd/>
            <a:tailEnd/>
          </a:ln>
          <a:effectLst/>
        </p:spPr>
      </p:sp>
      <p:sp>
        <p:nvSpPr>
          <p:cNvPr id="2050" name="Rectangle 2"/>
          <p:cNvSpPr txBox="1">
            <a:spLocks noGrp="1" noChangeArrowheads="1"/>
          </p:cNvSpPr>
          <p:nvPr>
            <p:ph type="body" idx="1"/>
          </p:nvPr>
        </p:nvSpPr>
        <p:spPr bwMode="auto">
          <a:xfrm>
            <a:off x="1185863" y="4787900"/>
            <a:ext cx="5407025" cy="38258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endParaRPr lang="en-US" smtClean="0"/>
          </a:p>
        </p:txBody>
      </p:sp>
    </p:spTree>
    <p:extLst>
      <p:ext uri="{BB962C8B-B14F-4D97-AF65-F5344CB8AC3E}">
        <p14:creationId xmlns:p14="http://schemas.microsoft.com/office/powerpoint/2010/main" val="2152072340"/>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5"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1266" name="Rectangle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wrap="none" anchor="ct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89"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2290" name="Rectangle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wrap="none" anchor="ct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Figure 1 Enrollment and Randomization. A total of 586 patients met multiple ineligibility criteria. Three patients who had a Glasgow Coma Scale score of 11 or lower were enrolled before the implementation of this exclusion criterion. Patients were permitted to undergo randomization a second time if they had a second episode of diabetic ketoacidosis during the trial, with each randomization considered to be a distinct encounter; hence, some children are represented more than once in this figure. A total of 1255 patients underwent randomization initially. Among these 1255 patients, 132 had a second episode of diabetic ketoacidosis and underwent randomization a second time during the trial. Two additional patients who had a third episode of diabetic ketoacidosis inadvertently underwent randomization a third time. Therefore, a total of 1389 distinct episodes of diabetic ketoacidosis were evaluated, as shown here. Enrollment sites were located in Boston, MA, Chicago, IL, Columbus, OH, Denver, CO, Houston, TX, New York, NY, Philadelphia, PA, Providence, RI, Sacramento, CA, Salt Lake City, UT, St. Louis, MO, Washington, DC, and Wilmington, DE.</a:t>
            </a:r>
            <a:endParaRPr lang="en-GB" dirty="0">
              <a:latin typeface="Arial" charset="0"/>
              <a:ea typeface="Gothic" charset="0"/>
              <a:cs typeface="Gothic"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Table 1 Treatment Regimens.</a:t>
            </a:r>
            <a:endParaRPr lang="en-GB" dirty="0">
              <a:latin typeface="Arial" charset="0"/>
              <a:ea typeface="Gothic" charset="0"/>
              <a:cs typeface="Gothic"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Table 2 Demographic and Clinical Characteristics of the Trial Population.</a:t>
            </a:r>
            <a:endParaRPr lang="en-GB" dirty="0">
              <a:latin typeface="Arial" charset="0"/>
              <a:ea typeface="Gothic" charset="0"/>
              <a:cs typeface="Gothic"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Table 3 Mental Status Changes during Treatment for Diabetic Ketoacidosis.</a:t>
            </a:r>
            <a:endParaRPr lang="en-GB" dirty="0">
              <a:latin typeface="Arial" charset="0"/>
              <a:ea typeface="Gothic" charset="0"/>
              <a:cs typeface="Gothic"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Table 4 Adverse Events.</a:t>
            </a:r>
            <a:endParaRPr lang="en-GB" dirty="0">
              <a:latin typeface="Arial" charset="0"/>
              <a:ea typeface="Gothic" charset="0"/>
              <a:cs typeface="Gothic"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wrap="none" anchor="ct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650" y="2347913"/>
            <a:ext cx="8569325" cy="16208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512888" y="4283075"/>
            <a:ext cx="7056437"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94550" y="627063"/>
            <a:ext cx="2151063" cy="6235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39775" y="627063"/>
            <a:ext cx="6302375" cy="6235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6925" y="4857750"/>
            <a:ext cx="8567738" cy="15017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6925" y="3203575"/>
            <a:ext cx="85677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39775" y="2101850"/>
            <a:ext cx="4225925" cy="47609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18100" y="2101850"/>
            <a:ext cx="4227513" cy="47609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3213"/>
            <a:ext cx="9072563" cy="125888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1625"/>
            <a:ext cx="3316288" cy="127952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6438" y="5291138"/>
            <a:ext cx="6048375" cy="6254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739775" y="627063"/>
            <a:ext cx="8605838" cy="126047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739775" y="2101850"/>
            <a:ext cx="8605838" cy="47609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fontAlgn="base" hangingPunct="0">
        <a:lnSpc>
          <a:spcPct val="97000"/>
        </a:lnSpc>
        <a:spcBef>
          <a:spcPct val="0"/>
        </a:spcBef>
        <a:spcAft>
          <a:spcPct val="0"/>
        </a:spcAft>
        <a:buClr>
          <a:srgbClr val="FFFFFF"/>
        </a:buClr>
        <a:buSzPct val="45000"/>
        <a:buFont typeface="StarSymbol" charset="0"/>
        <a:defRPr sz="2800" b="1">
          <a:solidFill>
            <a:srgbClr val="FFFFFF"/>
          </a:solidFill>
          <a:latin typeface="+mj-lt"/>
          <a:ea typeface="+mj-ea"/>
          <a:cs typeface="+mj-cs"/>
        </a:defRPr>
      </a:lvl1pPr>
      <a:lvl2pPr marL="4318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2pPr>
      <a:lvl3pPr marL="6477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3pPr>
      <a:lvl4pPr marL="8636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4pPr>
      <a:lvl5pPr marL="10795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5pPr>
      <a:lvl6pPr marL="15367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6pPr>
      <a:lvl7pPr marL="19939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7pPr>
      <a:lvl8pPr marL="24511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8pPr>
      <a:lvl9pPr marL="29083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9pPr>
    </p:titleStyle>
    <p:bodyStyle>
      <a:lvl1pPr marL="431800" indent="-323850" algn="l" defTabSz="457200" rtl="0" fontAlgn="base" hangingPunct="0">
        <a:lnSpc>
          <a:spcPct val="97000"/>
        </a:lnSpc>
        <a:spcBef>
          <a:spcPct val="0"/>
        </a:spcBef>
        <a:spcAft>
          <a:spcPts val="888"/>
        </a:spcAft>
        <a:buClr>
          <a:srgbClr val="FFFFFF"/>
        </a:buClr>
        <a:buSzPct val="100000"/>
        <a:buFont typeface="Arial" charset="0"/>
        <a:buChar char="•"/>
        <a:defRPr sz="2000">
          <a:solidFill>
            <a:srgbClr val="FFFFFF"/>
          </a:solidFill>
          <a:latin typeface="+mn-lt"/>
          <a:ea typeface="+mn-ea"/>
          <a:cs typeface="+mn-cs"/>
        </a:defRPr>
      </a:lvl1pPr>
      <a:lvl2pPr marL="863600" indent="-287338" algn="l" defTabSz="457200" rtl="0" fontAlgn="base" hangingPunct="0">
        <a:lnSpc>
          <a:spcPct val="97000"/>
        </a:lnSpc>
        <a:spcBef>
          <a:spcPct val="0"/>
        </a:spcBef>
        <a:spcAft>
          <a:spcPts val="1138"/>
        </a:spcAft>
        <a:buClr>
          <a:srgbClr val="FFFFFF"/>
        </a:buClr>
        <a:buSzPct val="75000"/>
        <a:buFont typeface="StarSymbol" charset="0"/>
        <a:buChar char="–"/>
        <a:defRPr sz="2600">
          <a:solidFill>
            <a:srgbClr val="FFFFFF"/>
          </a:solidFill>
          <a:latin typeface="+mn-lt"/>
          <a:ea typeface="+mn-ea"/>
          <a:cs typeface="+mn-cs"/>
        </a:defRPr>
      </a:lvl2pPr>
      <a:lvl3pPr marL="1295400" indent="-215900" algn="l" defTabSz="457200" rtl="0" fontAlgn="base" hangingPunct="0">
        <a:lnSpc>
          <a:spcPct val="97000"/>
        </a:lnSpc>
        <a:spcBef>
          <a:spcPct val="0"/>
        </a:spcBef>
        <a:spcAft>
          <a:spcPts val="850"/>
        </a:spcAft>
        <a:buClr>
          <a:srgbClr val="FFFFFF"/>
        </a:buClr>
        <a:buSzPct val="45000"/>
        <a:buFont typeface="StarSymbol" charset="0"/>
        <a:buChar char="●"/>
        <a:defRPr sz="2400">
          <a:solidFill>
            <a:srgbClr val="FFFFFF"/>
          </a:solidFill>
          <a:latin typeface="+mn-lt"/>
          <a:ea typeface="+mn-ea"/>
          <a:cs typeface="+mn-cs"/>
        </a:defRPr>
      </a:lvl3pPr>
      <a:lvl4pPr marL="1727200" indent="-215900" algn="l" defTabSz="457200" rtl="0" fontAlgn="base" hangingPunct="0">
        <a:lnSpc>
          <a:spcPct val="97000"/>
        </a:lnSpc>
        <a:spcBef>
          <a:spcPct val="0"/>
        </a:spcBef>
        <a:spcAft>
          <a:spcPts val="575"/>
        </a:spcAft>
        <a:buClr>
          <a:srgbClr val="FFFFFF"/>
        </a:buClr>
        <a:buSzPct val="75000"/>
        <a:buFont typeface="StarSymbol" charset="0"/>
        <a:buChar char="–"/>
        <a:defRPr sz="2000">
          <a:solidFill>
            <a:srgbClr val="FFFFFF"/>
          </a:solidFill>
          <a:latin typeface="+mn-lt"/>
          <a:ea typeface="+mn-ea"/>
          <a:cs typeface="+mn-cs"/>
        </a:defRPr>
      </a:lvl4pPr>
      <a:lvl5pPr marL="21590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5pPr>
      <a:lvl6pPr marL="26162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6pPr>
      <a:lvl7pPr marL="30734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7pPr>
      <a:lvl8pPr marL="35306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8pPr>
      <a:lvl9pPr marL="39878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tiff"/></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tiff"/></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tiff"/></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5.tiff"/></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6.tiff"/></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p:cNvSpPr txBox="1">
            <a:spLocks noChangeArrowheads="1"/>
          </p:cNvSpPr>
          <p:nvPr/>
        </p:nvSpPr>
        <p:spPr bwMode="auto">
          <a:xfrm>
            <a:off x="739775" y="631825"/>
            <a:ext cx="8604250" cy="1262063"/>
          </a:xfrm>
          <a:prstGeom prst="rect">
            <a:avLst/>
          </a:prstGeom>
          <a:noFill/>
          <a:ln w="9525">
            <a:noFill/>
            <a:miter lim="800000"/>
            <a:headEnd/>
            <a:tailEnd/>
          </a:ln>
        </p:spPr>
        <p:txBody>
          <a:bodyPr lIns="0" tIns="0" rIns="0" bIns="0"/>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b="1" dirty="0" smtClean="0">
                <a:solidFill>
                  <a:srgbClr val="FF0000"/>
                </a:solidFill>
                <a:latin typeface="Arial" charset="0"/>
              </a:rPr>
              <a:t>Original Article</a:t>
            </a:r>
            <a:r>
              <a:rPr lang="en-GB" sz="2800" b="1" dirty="0" smtClean="0">
                <a:solidFill>
                  <a:srgbClr val="FFFFFF"/>
                </a:solidFill>
                <a:latin typeface="Arial" charset="0"/>
              </a:rPr>
              <a:t> </a:t>
            </a:r>
            <a:r>
              <a:rPr lang="en-GB" sz="2800" b="1" dirty="0">
                <a:solidFill>
                  <a:srgbClr val="FFFFFF"/>
                </a:solidFill>
                <a:latin typeface="Arial" charset="0"/>
              </a:rPr>
              <a:t/>
            </a:r>
            <a:br>
              <a:rPr lang="en-GB" sz="2800" b="1" dirty="0">
                <a:solidFill>
                  <a:srgbClr val="FFFFFF"/>
                </a:solidFill>
                <a:latin typeface="Arial" charset="0"/>
              </a:rPr>
            </a:br>
            <a:r>
              <a:rPr lang="en-GB" sz="2800" b="1" dirty="0" smtClean="0">
                <a:solidFill>
                  <a:srgbClr val="FFFFFF"/>
                </a:solidFill>
                <a:latin typeface="Arial" charset="0"/>
              </a:rPr>
              <a:t>Clinical Trial of Fluid Infusion Rates for Pediatric Diabetic Ketoacidosis</a:t>
            </a:r>
            <a:endParaRPr lang="en-GB" sz="2800" b="1" dirty="0">
              <a:solidFill>
                <a:srgbClr val="FFFFFF"/>
              </a:solidFill>
              <a:latin typeface="Arial" charset="0"/>
            </a:endParaRPr>
          </a:p>
        </p:txBody>
      </p:sp>
      <p:sp>
        <p:nvSpPr>
          <p:cNvPr id="3074" name="Text Box 2"/>
          <p:cNvSpPr txBox="1">
            <a:spLocks noChangeArrowheads="1"/>
          </p:cNvSpPr>
          <p:nvPr/>
        </p:nvSpPr>
        <p:spPr bwMode="auto">
          <a:xfrm>
            <a:off x="739775" y="2259013"/>
            <a:ext cx="8604250" cy="3021012"/>
          </a:xfrm>
          <a:prstGeom prst="rect">
            <a:avLst/>
          </a:prstGeom>
          <a:noFill/>
          <a:ln w="9525">
            <a:noFill/>
            <a:miter lim="800000"/>
            <a:headEnd/>
            <a:tailEnd/>
          </a:ln>
        </p:spPr>
        <p:txBody>
          <a:bodyPr lIns="0" tIns="0" rIns="0" bIns="0"/>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err="1" smtClean="0">
                <a:solidFill>
                  <a:srgbClr val="FFFFFF"/>
                </a:solidFill>
                <a:latin typeface="Arial" charset="0"/>
              </a:rPr>
              <a:t>Nathan Kuppermann, M.D., M.P.H., Simona Ghetti, Ph.D., Jeff E. Schunk, M.D., Michael J. Stoner, M.D., Arleta Rewers, M.D., Ph.D., Julie K. McManemy, M.D., M.P.H., Sage R. Myers, M.D., M.S.C.E., Lise E. Nigrovic, M.D., M.P.H., Aris Garro, M.D., M.P.H., Kathleen M. Brown, M.D., Kimberly S. Quayle, M.D., Jennifer L. Trainor, M.D., Leah Tzimenatos, M.D., Jonathan E. Bennett, M.D., Andrew D. DePiero, M.D., Maria Y. Kwok, M.D., M.P.H., Clinton S. Perry, III, Ph.D., Cody S. Olsen, M.S., T. Charles Casper, Ph.D., J. Michael Dean, M.D., Nicole S. Glaser, M.D., for the PECARN DKA FLUID Study Group</a:t>
            </a:r>
            <a:endParaRPr lang="en-GB" sz="1800" dirty="0">
              <a:solidFill>
                <a:srgbClr val="FFFFFF"/>
              </a:solidFill>
              <a:latin typeface="Arial" charset="0"/>
            </a:endParaRPr>
          </a:p>
        </p:txBody>
      </p:sp>
      <p:sp>
        <p:nvSpPr>
          <p:cNvPr id="3075" name="Text Box 3"/>
          <p:cNvSpPr txBox="1">
            <a:spLocks noChangeArrowheads="1"/>
          </p:cNvSpPr>
          <p:nvPr/>
        </p:nvSpPr>
        <p:spPr bwMode="auto">
          <a:xfrm>
            <a:off x="738188" y="5641975"/>
            <a:ext cx="8604250" cy="268663"/>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smtClean="0">
                <a:solidFill>
                  <a:srgbClr val="FFFFFF"/>
                </a:solidFill>
                <a:latin typeface="Arial" charset="0"/>
              </a:rPr>
              <a:t>N Engl J Med</a:t>
            </a:r>
            <a:endParaRPr lang="en-GB" sz="1800" dirty="0">
              <a:solidFill>
                <a:srgbClr val="FFFFFF"/>
              </a:solidFill>
              <a:latin typeface="Arial" charset="0"/>
            </a:endParaRPr>
          </a:p>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smtClean="0">
                <a:solidFill>
                  <a:srgbClr val="FFFFFF"/>
                </a:solidFill>
                <a:latin typeface="Arial" charset="0"/>
              </a:rPr>
              <a:t>Volume 378(24):2275-2287</a:t>
            </a:r>
            <a:endParaRPr lang="en-GB" sz="1800" dirty="0">
              <a:solidFill>
                <a:srgbClr val="FFFFFF"/>
              </a:solidFill>
              <a:latin typeface="Arial" charset="0"/>
            </a:endParaRPr>
          </a:p>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smtClean="0">
                <a:solidFill>
                  <a:srgbClr val="FFFFFF"/>
                </a:solidFill>
                <a:latin typeface="Arial" charset="0"/>
              </a:rPr>
              <a:t>June 14, 2018</a:t>
            </a:r>
            <a:endParaRPr lang="en-GB" sz="1800" dirty="0">
              <a:solidFill>
                <a:srgbClr val="FFFFFF"/>
              </a:solidFill>
              <a:latin typeface="Arial" charset="0"/>
            </a:endParaRPr>
          </a:p>
        </p:txBody>
      </p:sp>
      <p:pic>
        <p:nvPicPr>
          <p:cNvPr id="3076" name="Picture 4"/>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739775" y="787983"/>
            <a:ext cx="8604250" cy="417935"/>
          </a:xfrm>
          <a:prstGeom prst="rect">
            <a:avLst/>
          </a:prstGeom>
          <a:noFill/>
          <a:ln w="9525">
            <a:noFill/>
            <a:miter lim="800000"/>
            <a:headEnd/>
            <a:tailEnd/>
          </a:ln>
        </p:spPr>
        <p:txBody>
          <a:bodyPr lIns="0" tIns="0" rIns="0" bIns="0" anchor="ctr">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800" b="1" smtClean="0">
                <a:solidFill>
                  <a:srgbClr val="FFFFFF"/>
                </a:solidFill>
                <a:latin typeface="Arial" charset="0"/>
              </a:rPr>
              <a:t>Study Overview</a:t>
            </a:r>
            <a:endParaRPr lang="en-GB" sz="2800" b="1" dirty="0">
              <a:solidFill>
                <a:srgbClr val="FFFFFF"/>
              </a:solidFill>
              <a:latin typeface="Arial" charset="0"/>
            </a:endParaRPr>
          </a:p>
        </p:txBody>
      </p:sp>
      <p:sp>
        <p:nvSpPr>
          <p:cNvPr id="4098" name="Rectangle 2"/>
          <p:cNvSpPr>
            <a:spLocks noGrp="1" noChangeArrowheads="1"/>
          </p:cNvSpPr>
          <p:nvPr>
            <p:ph type="body"/>
          </p:nvPr>
        </p:nvSpPr>
        <p:spPr>
          <a:xfrm>
            <a:off x="739775" y="1549400"/>
            <a:ext cx="8607425" cy="5241925"/>
          </a:xfrm>
          <a:ln/>
        </p:spPr>
        <p:txBody>
          <a:bodyPr anchor="t"/>
          <a:lstStyle/>
          <a:p>
            <a:pPr marL="431800" indent="-323850" algn="l">
              <a:lnSpc>
                <a:spcPct val="92000"/>
              </a:lnSpc>
              <a:spcAft>
                <a:spcPts val="888"/>
              </a:spcAft>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b="0" dirty="0" smtClean="0">
                <a:latin typeface="Arial" charset="0"/>
              </a:rPr>
              <a:t>Diabetic ketoacidosis in children may cause brain injury.</a:t>
            </a:r>
            <a:endParaRPr lang="en-GB" sz="2000" b="0" dirty="0">
              <a:latin typeface="Arial" charset="0"/>
            </a:endParaRPr>
          </a:p>
          <a:p>
            <a:pPr marL="431800" indent="-323850" algn="l">
              <a:lnSpc>
                <a:spcPct val="92000"/>
              </a:lnSpc>
              <a:spcAft>
                <a:spcPts val="888"/>
              </a:spcAft>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b="0" dirty="0" smtClean="0">
                <a:latin typeface="Arial" charset="0"/>
              </a:rPr>
              <a:t>In this randomized, controlled trial, neither the rate of administration nor the sodium chloride content of intravenous fluids significantly influenced neurologic outcomes in children with diabetic ketoacidosis.</a:t>
            </a:r>
            <a:endParaRPr lang="en-GB" sz="2000" b="0" dirty="0">
              <a:latin typeface="Arial" charset="0"/>
            </a:endParaRPr>
          </a:p>
        </p:txBody>
      </p:sp>
      <p:pic>
        <p:nvPicPr>
          <p:cNvPr id="4099" name="Picture 3"/>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Enrollment and Randomization.</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2610482" y="6583363"/>
            <a:ext cx="4837437"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Kuppermann N et al. N Engl J Med 2018;378:2275-2287</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2610482" y="1028700"/>
            <a:ext cx="4837437" cy="5486400"/>
          </a:xfrm>
          <a:prstGeom prst="rect">
            <a:avLst/>
          </a:prstGeom>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Treatment Regimens.</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571500" y="6583363"/>
            <a:ext cx="8915400"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Kuppermann N et al. N Engl J Med 2018;378:2275-2287</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571500" y="1992616"/>
            <a:ext cx="8915400" cy="3558568"/>
          </a:xfrm>
          <a:prstGeom prst="rect">
            <a:avLst/>
          </a:prstGeom>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Demographic and Clinical Characteristics of the Trial Population.</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3206148" y="6583363"/>
            <a:ext cx="3646105"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Kuppermann N et al. N Engl J Med 2018;378:2275-2287</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3206148" y="1028700"/>
            <a:ext cx="3646105" cy="5486400"/>
          </a:xfrm>
          <a:prstGeom prst="rect">
            <a:avLst/>
          </a:prstGeom>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Mental Status Changes during Treatment for Diabetic Ketoacidosis.</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571500" y="6583363"/>
            <a:ext cx="8915400"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Kuppermann N et al. N Engl J Med 2018;378:2275-2287</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571500" y="1184630"/>
            <a:ext cx="8915400" cy="5174540"/>
          </a:xfrm>
          <a:prstGeom prst="rect">
            <a:avLst/>
          </a:prstGeom>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Adverse Events.</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1975289" y="6583363"/>
            <a:ext cx="6107823"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Kuppermann N et al. N Engl J Med 2018;378:2275-2287</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1975289" y="1028700"/>
            <a:ext cx="6107823" cy="5486400"/>
          </a:xfrm>
          <a:prstGeom prst="rect">
            <a:avLst/>
          </a:prstGeom>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ext Box 1"/>
          <p:cNvSpPr txBox="1">
            <a:spLocks noChangeArrowheads="1"/>
          </p:cNvSpPr>
          <p:nvPr/>
        </p:nvSpPr>
        <p:spPr bwMode="auto">
          <a:xfrm>
            <a:off x="739775" y="787983"/>
            <a:ext cx="8604250" cy="417935"/>
          </a:xfrm>
          <a:prstGeom prst="rect">
            <a:avLst/>
          </a:prstGeom>
          <a:noFill/>
          <a:ln w="9525">
            <a:noFill/>
            <a:miter lim="800000"/>
            <a:headEnd/>
            <a:tailEnd/>
          </a:ln>
        </p:spPr>
        <p:txBody>
          <a:bodyPr lIns="0" tIns="0" rIns="0" bIns="0" anchor="ctr">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800" b="1" smtClean="0">
                <a:solidFill>
                  <a:srgbClr val="FFFFFF"/>
                </a:solidFill>
                <a:latin typeface="Arial" charset="0"/>
              </a:rPr>
              <a:t>Conclusions</a:t>
            </a:r>
            <a:endParaRPr lang="en-GB" sz="2800" b="1" dirty="0">
              <a:solidFill>
                <a:srgbClr val="FFFFFF"/>
              </a:solidFill>
              <a:latin typeface="Arial" charset="0"/>
            </a:endParaRPr>
          </a:p>
        </p:txBody>
      </p:sp>
      <p:sp>
        <p:nvSpPr>
          <p:cNvPr id="10242" name="Rectangle 2"/>
          <p:cNvSpPr>
            <a:spLocks noGrp="1" noChangeArrowheads="1"/>
          </p:cNvSpPr>
          <p:nvPr>
            <p:ph type="body"/>
          </p:nvPr>
        </p:nvSpPr>
        <p:spPr>
          <a:xfrm>
            <a:off x="739775" y="1549400"/>
            <a:ext cx="8607425" cy="5241925"/>
          </a:xfrm>
          <a:ln/>
        </p:spPr>
        <p:txBody>
          <a:bodyPr anchor="t"/>
          <a:lstStyle/>
          <a:p>
            <a:pPr marL="431800" indent="-323850" algn="l">
              <a:lnSpc>
                <a:spcPct val="92000"/>
              </a:lnSpc>
              <a:spcAft>
                <a:spcPts val="888"/>
              </a:spcAft>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b="0" dirty="0" smtClean="0">
                <a:latin typeface="Arial" charset="0"/>
              </a:rPr>
              <a:t>Neither the rate of administration nor the sodium chloride content of intravenous fluids significantly influenced neurologic outcomes in children with diabetic ketoacidosis.</a:t>
            </a:r>
            <a:endParaRPr lang="en-GB" sz="2000" b="0" dirty="0">
              <a:latin typeface="Arial" charset="0"/>
            </a:endParaRPr>
          </a:p>
        </p:txBody>
      </p:sp>
      <p:pic>
        <p:nvPicPr>
          <p:cNvPr id="10243" name="Picture 3"/>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Tree>
  </p:cSld>
  <p:clrMapOvr>
    <a:masterClrMapping/>
  </p:clrMapOvr>
  <p:transition spd="med"/>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Gothic"/>
        <a:cs typeface="Gothic"/>
      </a:majorFont>
      <a:minorFont>
        <a:latin typeface="Times New Roman"/>
        <a:ea typeface="Gothic"/>
        <a:cs typeface="Goth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effectLst/>
            <a:latin typeface="Times New Roman" pitchFamily="16"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effectLst/>
            <a:latin typeface="Times New Roman" pitchFamily="16"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2820</TotalTime>
  <Words>407</Words>
  <Application>Microsoft Office PowerPoint</Application>
  <PresentationFormat>Custom</PresentationFormat>
  <Paragraphs>25</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Bob Starbird</dc:creator>
  <cp:lastModifiedBy>Bender, Ellen</cp:lastModifiedBy>
  <cp:revision>15</cp:revision>
  <dcterms:modified xsi:type="dcterms:W3CDTF">2018-06-19T16:32:16Z</dcterms:modified>
</cp:coreProperties>
</file>