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0"/>
  </p:notesMasterIdLst>
  <p:sldIdLst>
    <p:sldId id="265" r:id="rId2"/>
    <p:sldId id="266" r:id="rId3"/>
    <p:sldId id="267" r:id="rId4"/>
    <p:sldId id="268" r:id="rId5"/>
    <p:sldId id="269" r:id="rId6"/>
    <p:sldId id="270" r:id="rId7"/>
    <p:sldId id="271" r:id="rId8"/>
    <p:sldId id="263" r:id="rId9"/>
  </p:sldIdLst>
  <p:sldSz cx="10080625" cy="7559675"/>
  <p:notesSz cx="7772400" cy="10058400"/>
  <p:defaultTextStyle>
    <a:defPPr>
      <a:defRPr lang="en-GB"/>
    </a:defPPr>
    <a:lvl1pPr algn="l" rtl="0" eaLnBrk="0" fontAlgn="base" hangingPunct="0">
      <a:spcBef>
        <a:spcPct val="0"/>
      </a:spcBef>
      <a:spcAft>
        <a:spcPct val="0"/>
      </a:spcAft>
      <a:defRPr sz="2400" kern="1200">
        <a:solidFill>
          <a:schemeClr val="tx1"/>
        </a:solidFill>
        <a:latin typeface="Times New Roman" pitchFamily="16"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6"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6"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6"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6" charset="0"/>
        <a:ea typeface="+mn-ea"/>
        <a:cs typeface="+mn-cs"/>
      </a:defRPr>
    </a:lvl5pPr>
    <a:lvl6pPr marL="2286000" algn="l" defTabSz="914400" rtl="0" eaLnBrk="1" latinLnBrk="0" hangingPunct="1">
      <a:defRPr sz="2400" kern="1200">
        <a:solidFill>
          <a:schemeClr val="tx1"/>
        </a:solidFill>
        <a:latin typeface="Times New Roman" pitchFamily="16" charset="0"/>
        <a:ea typeface="+mn-ea"/>
        <a:cs typeface="+mn-cs"/>
      </a:defRPr>
    </a:lvl6pPr>
    <a:lvl7pPr marL="2743200" algn="l" defTabSz="914400" rtl="0" eaLnBrk="1" latinLnBrk="0" hangingPunct="1">
      <a:defRPr sz="2400" kern="1200">
        <a:solidFill>
          <a:schemeClr val="tx1"/>
        </a:solidFill>
        <a:latin typeface="Times New Roman" pitchFamily="16" charset="0"/>
        <a:ea typeface="+mn-ea"/>
        <a:cs typeface="+mn-cs"/>
      </a:defRPr>
    </a:lvl7pPr>
    <a:lvl8pPr marL="3200400" algn="l" defTabSz="914400" rtl="0" eaLnBrk="1" latinLnBrk="0" hangingPunct="1">
      <a:defRPr sz="2400" kern="1200">
        <a:solidFill>
          <a:schemeClr val="tx1"/>
        </a:solidFill>
        <a:latin typeface="Times New Roman" pitchFamily="16" charset="0"/>
        <a:ea typeface="+mn-ea"/>
        <a:cs typeface="+mn-cs"/>
      </a:defRPr>
    </a:lvl8pPr>
    <a:lvl9pPr marL="3657600" algn="l" defTabSz="914400" rtl="0" eaLnBrk="1" latinLnBrk="0" hangingPunct="1">
      <a:defRPr sz="2400" kern="1200">
        <a:solidFill>
          <a:schemeClr val="tx1"/>
        </a:solidFill>
        <a:latin typeface="Times New Roman" pitchFamily="16"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2432" autoAdjust="0"/>
  </p:normalViewPr>
  <p:slideViewPr>
    <p:cSldViewPr>
      <p:cViewPr>
        <p:scale>
          <a:sx n="58" d="100"/>
          <a:sy n="58" d="100"/>
        </p:scale>
        <p:origin x="-474" y="-72"/>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Rectangle 1"/>
          <p:cNvSpPr>
            <a:spLocks noGrp="1" noRot="1" noChangeAspect="1" noChangeArrowheads="1" noTextEdit="1"/>
          </p:cNvSpPr>
          <p:nvPr>
            <p:ph type="sldImg"/>
          </p:nvPr>
        </p:nvSpPr>
        <p:spPr bwMode="auto">
          <a:xfrm>
            <a:off x="1587500" y="1006475"/>
            <a:ext cx="4595813" cy="3448050"/>
          </a:xfrm>
          <a:prstGeom prst="rect">
            <a:avLst/>
          </a:prstGeom>
          <a:solidFill>
            <a:srgbClr val="FFFFFF"/>
          </a:solidFill>
          <a:ln w="9525">
            <a:solidFill>
              <a:srgbClr val="000000"/>
            </a:solidFill>
            <a:miter lim="800000"/>
            <a:headEnd/>
            <a:tailEnd/>
          </a:ln>
          <a:effectLst/>
        </p:spPr>
      </p:sp>
      <p:sp>
        <p:nvSpPr>
          <p:cNvPr id="2050" name="Rectangle 2"/>
          <p:cNvSpPr txBox="1">
            <a:spLocks noGrp="1" noChangeArrowheads="1"/>
          </p:cNvSpPr>
          <p:nvPr>
            <p:ph type="body" idx="1"/>
          </p:nvPr>
        </p:nvSpPr>
        <p:spPr bwMode="auto">
          <a:xfrm>
            <a:off x="1185863" y="4787900"/>
            <a:ext cx="5407025" cy="382587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endParaRPr lang="en-US" smtClean="0"/>
          </a:p>
        </p:txBody>
      </p:sp>
    </p:spTree>
    <p:extLst>
      <p:ext uri="{BB962C8B-B14F-4D97-AF65-F5344CB8AC3E}">
        <p14:creationId xmlns:p14="http://schemas.microsoft.com/office/powerpoint/2010/main" val="2533391077"/>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5" name="Rectangle 1"/>
          <p:cNvSpPr>
            <a:spLocks noGrp="1" noRot="1" noChangeAspect="1" noChangeArrowheads="1" noTextEdit="1"/>
          </p:cNvSpPr>
          <p:nvPr>
            <p:ph type="sldImg"/>
          </p:nvPr>
        </p:nvSpPr>
        <p:spPr bwMode="auto">
          <a:xfrm>
            <a:off x="1587500" y="1006475"/>
            <a:ext cx="4595813" cy="3448050"/>
          </a:xfrm>
          <a:prstGeom prst="rect">
            <a:avLst/>
          </a:prstGeom>
          <a:solidFill>
            <a:srgbClr val="FFFFFF"/>
          </a:solidFill>
          <a:ln>
            <a:solidFill>
              <a:srgbClr val="000000"/>
            </a:solidFill>
            <a:miter lim="800000"/>
            <a:headEnd/>
            <a:tailEnd/>
          </a:ln>
        </p:spPr>
      </p:sp>
      <p:sp>
        <p:nvSpPr>
          <p:cNvPr id="11266" name="Rectangle 2"/>
          <p:cNvSpPr txBox="1">
            <a:spLocks noGrp="1" noChangeArrowheads="1"/>
          </p:cNvSpPr>
          <p:nvPr>
            <p:ph type="body" idx="1"/>
          </p:nvPr>
        </p:nvSpPr>
        <p:spPr bwMode="auto">
          <a:xfrm>
            <a:off x="1185863" y="4787900"/>
            <a:ext cx="5407025" cy="3827463"/>
          </a:xfrm>
          <a:prstGeom prst="rect">
            <a:avLst/>
          </a:prstGeom>
          <a:noFill/>
          <a:ln>
            <a:miter lim="800000"/>
            <a:headEnd/>
            <a:tailEnd/>
          </a:ln>
        </p:spPr>
        <p:txBody>
          <a:bodyPr wrap="none" anchor="ct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289" name="Rectangle 1"/>
          <p:cNvSpPr>
            <a:spLocks noGrp="1" noRot="1" noChangeAspect="1" noChangeArrowheads="1" noTextEdit="1"/>
          </p:cNvSpPr>
          <p:nvPr>
            <p:ph type="sldImg"/>
          </p:nvPr>
        </p:nvSpPr>
        <p:spPr bwMode="auto">
          <a:xfrm>
            <a:off x="1587500" y="1006475"/>
            <a:ext cx="4595813" cy="3448050"/>
          </a:xfrm>
          <a:prstGeom prst="rect">
            <a:avLst/>
          </a:prstGeom>
          <a:solidFill>
            <a:srgbClr val="FFFFFF"/>
          </a:solidFill>
          <a:ln>
            <a:solidFill>
              <a:srgbClr val="000000"/>
            </a:solidFill>
            <a:miter lim="800000"/>
            <a:headEnd/>
            <a:tailEnd/>
          </a:ln>
        </p:spPr>
      </p:sp>
      <p:sp>
        <p:nvSpPr>
          <p:cNvPr id="12290" name="Rectangle 2"/>
          <p:cNvSpPr txBox="1">
            <a:spLocks noGrp="1" noChangeArrowheads="1"/>
          </p:cNvSpPr>
          <p:nvPr>
            <p:ph type="body" idx="1"/>
          </p:nvPr>
        </p:nvSpPr>
        <p:spPr bwMode="auto">
          <a:xfrm>
            <a:off x="1185863" y="4787900"/>
            <a:ext cx="5407025" cy="3827463"/>
          </a:xfrm>
          <a:prstGeom prst="rect">
            <a:avLst/>
          </a:prstGeom>
          <a:noFill/>
          <a:ln>
            <a:miter lim="800000"/>
            <a:headEnd/>
            <a:tailEnd/>
          </a:ln>
        </p:spPr>
        <p:txBody>
          <a:bodyPr wrap="none" anchor="ct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3" name="Rectangle 1"/>
          <p:cNvSpPr>
            <a:spLocks noGrp="1" noRot="1" noChangeAspect="1" noChangeArrowheads="1" noTextEdit="1"/>
          </p:cNvSpPr>
          <p:nvPr>
            <p:ph type="sldImg"/>
          </p:nvPr>
        </p:nvSpPr>
        <p:spPr bwMode="auto">
          <a:xfrm>
            <a:off x="1587500" y="1006475"/>
            <a:ext cx="4595813" cy="3448050"/>
          </a:xfrm>
          <a:prstGeom prst="rect">
            <a:avLst/>
          </a:prstGeom>
          <a:solidFill>
            <a:srgbClr val="FFFFFF"/>
          </a:solidFill>
          <a:ln>
            <a:solidFill>
              <a:srgbClr val="000000"/>
            </a:solidFill>
            <a:miter lim="800000"/>
            <a:headEnd/>
            <a:tailEnd/>
          </a:ln>
        </p:spPr>
      </p:sp>
      <p:sp>
        <p:nvSpPr>
          <p:cNvPr id="13314" name="Text Box 2"/>
          <p:cNvSpPr txBox="1">
            <a:spLocks noGrp="1" noChangeArrowheads="1"/>
          </p:cNvSpPr>
          <p:nvPr>
            <p:ph type="body" idx="1"/>
          </p:nvPr>
        </p:nvSpPr>
        <p:spPr bwMode="auto">
          <a:xfrm>
            <a:off x="1185863" y="4787900"/>
            <a:ext cx="5407025" cy="3827463"/>
          </a:xfrm>
          <a:prstGeom prst="rect">
            <a:avLst/>
          </a:prstGeom>
          <a:noFill/>
          <a:ln>
            <a:miter lim="800000"/>
            <a:headEnd/>
            <a:tailEnd/>
          </a:ln>
        </p:spPr>
        <p:txBody>
          <a:bodyPr lIns="0" tIns="0" rIns="0" bIns="0">
            <a:spAutoFit/>
          </a:bodyPr>
          <a:lstStyle/>
          <a:p>
            <a:pPr marL="215900" indent="-215900" eaLnBrk="1">
              <a:lnSpc>
                <a:spcPct val="97000"/>
              </a:lnSpc>
              <a:spcBef>
                <a:spcPct val="0"/>
              </a:spcBef>
              <a:buSzPct val="45000"/>
              <a:buFont typeface="StarSymbol" charset="0"/>
              <a:buNone/>
              <a:tabLst>
                <a:tab pos="723900" algn="l"/>
                <a:tab pos="1447800" algn="l"/>
                <a:tab pos="2171700" algn="l"/>
                <a:tab pos="2895600" algn="l"/>
                <a:tab pos="3619500" algn="l"/>
                <a:tab pos="4343400" algn="l"/>
                <a:tab pos="5067300" algn="l"/>
              </a:tabLst>
            </a:pPr>
            <a:r>
              <a:rPr lang="en-GB" smtClean="0">
                <a:latin typeface="Arial" charset="0"/>
                <a:ea typeface="Gothic" charset="0"/>
                <a:cs typeface="Gothic" charset="0"/>
              </a:rPr>
              <a:t>Figure 1 Distribution of Mutations before Allogeneic Hematopoietic Stem-Cell Transplantation in Patients with and Patients without Disease Progression. Shown is the distribution of mutations in genes and pathways of interest detected by means of enhanced exome sequencing at initial sampling and grouped according to patients with and without disease progression after transplantation. PTPs denotes protein tyrosine phosphatases, Ser–Thr serine–threonine, and Tyr tyrosine.</a:t>
            </a:r>
            <a:endParaRPr lang="en-GB" dirty="0">
              <a:latin typeface="Arial" charset="0"/>
              <a:ea typeface="Gothic" charset="0"/>
              <a:cs typeface="Gothic"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3" name="Rectangle 1"/>
          <p:cNvSpPr>
            <a:spLocks noGrp="1" noRot="1" noChangeAspect="1" noChangeArrowheads="1" noTextEdit="1"/>
          </p:cNvSpPr>
          <p:nvPr>
            <p:ph type="sldImg"/>
          </p:nvPr>
        </p:nvSpPr>
        <p:spPr bwMode="auto">
          <a:xfrm>
            <a:off x="1587500" y="1006475"/>
            <a:ext cx="4595813" cy="3448050"/>
          </a:xfrm>
          <a:prstGeom prst="rect">
            <a:avLst/>
          </a:prstGeom>
          <a:solidFill>
            <a:srgbClr val="FFFFFF"/>
          </a:solidFill>
          <a:ln>
            <a:solidFill>
              <a:srgbClr val="000000"/>
            </a:solidFill>
            <a:miter lim="800000"/>
            <a:headEnd/>
            <a:tailEnd/>
          </a:ln>
        </p:spPr>
      </p:sp>
      <p:sp>
        <p:nvSpPr>
          <p:cNvPr id="13314" name="Text Box 2"/>
          <p:cNvSpPr txBox="1">
            <a:spLocks noGrp="1" noChangeArrowheads="1"/>
          </p:cNvSpPr>
          <p:nvPr>
            <p:ph type="body" idx="1"/>
          </p:nvPr>
        </p:nvSpPr>
        <p:spPr bwMode="auto">
          <a:xfrm>
            <a:off x="1185863" y="4787900"/>
            <a:ext cx="5407025" cy="3827463"/>
          </a:xfrm>
          <a:prstGeom prst="rect">
            <a:avLst/>
          </a:prstGeom>
          <a:noFill/>
          <a:ln>
            <a:miter lim="800000"/>
            <a:headEnd/>
            <a:tailEnd/>
          </a:ln>
        </p:spPr>
        <p:txBody>
          <a:bodyPr lIns="0" tIns="0" rIns="0" bIns="0">
            <a:spAutoFit/>
          </a:bodyPr>
          <a:lstStyle/>
          <a:p>
            <a:pPr marL="215900" indent="-215900" eaLnBrk="1">
              <a:lnSpc>
                <a:spcPct val="97000"/>
              </a:lnSpc>
              <a:spcBef>
                <a:spcPct val="0"/>
              </a:spcBef>
              <a:buSzPct val="45000"/>
              <a:buFont typeface="StarSymbol" charset="0"/>
              <a:buNone/>
              <a:tabLst>
                <a:tab pos="723900" algn="l"/>
                <a:tab pos="1447800" algn="l"/>
                <a:tab pos="2171700" algn="l"/>
                <a:tab pos="2895600" algn="l"/>
                <a:tab pos="3619500" algn="l"/>
                <a:tab pos="4343400" algn="l"/>
                <a:tab pos="5067300" algn="l"/>
              </a:tabLst>
            </a:pPr>
            <a:r>
              <a:rPr lang="en-GB" smtClean="0">
                <a:latin typeface="Arial" charset="0"/>
                <a:ea typeface="Gothic" charset="0"/>
                <a:cs typeface="Gothic" charset="0"/>
              </a:rPr>
              <a:t>Figure 2 Decreases in Variant Allele Frequencies after Allogeneic Hematopoietic Stem-Cell Transplantation in Patients with and Patients without Disease Progression. Shown is the maximum variant allele frequency (VAF) detected per patient as measured by means of error-corrected sequencing at initial sampling and at day 30 and day 100 after transplantation in patients with no disease progression (green, Panels A and B) and with disease progression (orange, Panels C and D). Plots are further divided according to pretransplantation conditioning regimen (reduced-intensity conditioning in Panels A and C and myeloablative conditioning in Panels B and D). Shading represents the range of observed values (first two quartiles shown). The inset plots show the interval in the VAF from 0% to 3%; the bold line represents the median value of the maximum VAF observed in each patient. The numbers of patients with samples sequenced at each time point are indicated.</a:t>
            </a:r>
            <a:endParaRPr lang="en-GB" dirty="0">
              <a:latin typeface="Arial" charset="0"/>
              <a:ea typeface="Gothic" charset="0"/>
              <a:cs typeface="Gothic"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3" name="Rectangle 1"/>
          <p:cNvSpPr>
            <a:spLocks noGrp="1" noRot="1" noChangeAspect="1" noChangeArrowheads="1" noTextEdit="1"/>
          </p:cNvSpPr>
          <p:nvPr>
            <p:ph type="sldImg"/>
          </p:nvPr>
        </p:nvSpPr>
        <p:spPr bwMode="auto">
          <a:xfrm>
            <a:off x="1587500" y="1006475"/>
            <a:ext cx="4595813" cy="3448050"/>
          </a:xfrm>
          <a:prstGeom prst="rect">
            <a:avLst/>
          </a:prstGeom>
          <a:solidFill>
            <a:srgbClr val="FFFFFF"/>
          </a:solidFill>
          <a:ln>
            <a:solidFill>
              <a:srgbClr val="000000"/>
            </a:solidFill>
            <a:miter lim="800000"/>
            <a:headEnd/>
            <a:tailEnd/>
          </a:ln>
        </p:spPr>
      </p:sp>
      <p:sp>
        <p:nvSpPr>
          <p:cNvPr id="13314" name="Text Box 2"/>
          <p:cNvSpPr txBox="1">
            <a:spLocks noGrp="1" noChangeArrowheads="1"/>
          </p:cNvSpPr>
          <p:nvPr>
            <p:ph type="body" idx="1"/>
          </p:nvPr>
        </p:nvSpPr>
        <p:spPr bwMode="auto">
          <a:xfrm>
            <a:off x="1185863" y="4787900"/>
            <a:ext cx="5407025" cy="3827463"/>
          </a:xfrm>
          <a:prstGeom prst="rect">
            <a:avLst/>
          </a:prstGeom>
          <a:noFill/>
          <a:ln>
            <a:miter lim="800000"/>
            <a:headEnd/>
            <a:tailEnd/>
          </a:ln>
        </p:spPr>
        <p:txBody>
          <a:bodyPr lIns="0" tIns="0" rIns="0" bIns="0">
            <a:spAutoFit/>
          </a:bodyPr>
          <a:lstStyle/>
          <a:p>
            <a:pPr marL="215900" indent="-215900" eaLnBrk="1">
              <a:lnSpc>
                <a:spcPct val="97000"/>
              </a:lnSpc>
              <a:spcBef>
                <a:spcPct val="0"/>
              </a:spcBef>
              <a:buSzPct val="45000"/>
              <a:buFont typeface="StarSymbol" charset="0"/>
              <a:buNone/>
              <a:tabLst>
                <a:tab pos="723900" algn="l"/>
                <a:tab pos="1447800" algn="l"/>
                <a:tab pos="2171700" algn="l"/>
                <a:tab pos="2895600" algn="l"/>
                <a:tab pos="3619500" algn="l"/>
                <a:tab pos="4343400" algn="l"/>
                <a:tab pos="5067300" algn="l"/>
              </a:tabLst>
            </a:pPr>
            <a:r>
              <a:rPr lang="en-GB" smtClean="0">
                <a:latin typeface="Arial" charset="0"/>
                <a:ea typeface="Gothic" charset="0"/>
                <a:cs typeface="Gothic" charset="0"/>
              </a:rPr>
              <a:t>Figure 3 Association of Mutation Clearance with Outcomes. The VAF on day 30 after transplantation was determined with the use of error-corrected sequencing interrogating single-nucleotide variant mutations identified by enhanced exome sequencing of samples before transplantation. Patients are grouped according to the presence of positive (+) or negative (−) results for at least one mutation VAF of at least 0.5% (red lines) or all VAFs less than 0.5% (blue lines) and according to whether the patient received a reduced-intensity conditioning regimen (RIC, solid lines) or myeloablative conditioning (MAC, dashed lines). The rates of disease progression (Panel A) and disease progression or death (Panel B) are shown.</a:t>
            </a:r>
            <a:endParaRPr lang="en-GB" dirty="0">
              <a:latin typeface="Arial" charset="0"/>
              <a:ea typeface="Gothic" charset="0"/>
              <a:cs typeface="Gothic"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3" name="Rectangle 1"/>
          <p:cNvSpPr>
            <a:spLocks noGrp="1" noRot="1" noChangeAspect="1" noChangeArrowheads="1" noTextEdit="1"/>
          </p:cNvSpPr>
          <p:nvPr>
            <p:ph type="sldImg"/>
          </p:nvPr>
        </p:nvSpPr>
        <p:spPr bwMode="auto">
          <a:xfrm>
            <a:off x="1587500" y="1006475"/>
            <a:ext cx="4595813" cy="3448050"/>
          </a:xfrm>
          <a:prstGeom prst="rect">
            <a:avLst/>
          </a:prstGeom>
          <a:solidFill>
            <a:srgbClr val="FFFFFF"/>
          </a:solidFill>
          <a:ln>
            <a:solidFill>
              <a:srgbClr val="000000"/>
            </a:solidFill>
            <a:miter lim="800000"/>
            <a:headEnd/>
            <a:tailEnd/>
          </a:ln>
        </p:spPr>
      </p:sp>
      <p:sp>
        <p:nvSpPr>
          <p:cNvPr id="13314" name="Text Box 2"/>
          <p:cNvSpPr txBox="1">
            <a:spLocks noGrp="1" noChangeArrowheads="1"/>
          </p:cNvSpPr>
          <p:nvPr>
            <p:ph type="body" idx="1"/>
          </p:nvPr>
        </p:nvSpPr>
        <p:spPr bwMode="auto">
          <a:xfrm>
            <a:off x="1185863" y="4787900"/>
            <a:ext cx="5407025" cy="3827463"/>
          </a:xfrm>
          <a:prstGeom prst="rect">
            <a:avLst/>
          </a:prstGeom>
          <a:noFill/>
          <a:ln>
            <a:miter lim="800000"/>
            <a:headEnd/>
            <a:tailEnd/>
          </a:ln>
        </p:spPr>
        <p:txBody>
          <a:bodyPr lIns="0" tIns="0" rIns="0" bIns="0">
            <a:spAutoFit/>
          </a:bodyPr>
          <a:lstStyle/>
          <a:p>
            <a:pPr marL="215900" indent="-215900" eaLnBrk="1">
              <a:lnSpc>
                <a:spcPct val="97000"/>
              </a:lnSpc>
              <a:spcBef>
                <a:spcPct val="0"/>
              </a:spcBef>
              <a:buSzPct val="45000"/>
              <a:buFont typeface="StarSymbol" charset="0"/>
              <a:buNone/>
              <a:tabLst>
                <a:tab pos="723900" algn="l"/>
                <a:tab pos="1447800" algn="l"/>
                <a:tab pos="2171700" algn="l"/>
                <a:tab pos="2895600" algn="l"/>
                <a:tab pos="3619500" algn="l"/>
                <a:tab pos="4343400" algn="l"/>
                <a:tab pos="5067300" algn="l"/>
              </a:tabLst>
            </a:pPr>
            <a:r>
              <a:rPr lang="en-GB" smtClean="0">
                <a:latin typeface="Arial" charset="0"/>
                <a:ea typeface="Gothic" charset="0"/>
                <a:cs typeface="Gothic" charset="0"/>
              </a:rPr>
              <a:t>Figure 4 Association of Outcomes with Mutation Clearance Determined with the Use of a 40-Gene Panel. Only the VAFs of 40 genes recurrently mutated in myeloid cancers were used to assess mutation clearance at day 30 after transplantation. VAFs were determined with the use of error-corrected sequencing interrogating single-nucleotide variants identified by enhanced exome sequences of samples before transplantation. Patients are grouped according to the presence of at least one VAF of at least 0.5% (red lines) or all VAFs less than 0.5% (blue lines) and according to whether they received a reduced-intensity conditioning regimen (RIC, solid lines) or myeloablative conditioning (MAC, dashed line). The rates of disease progression (Panel A) and disease progression or death (Panel B) are shown.</a:t>
            </a:r>
            <a:endParaRPr lang="en-GB" dirty="0">
              <a:latin typeface="Arial" charset="0"/>
              <a:ea typeface="Gothic" charset="0"/>
              <a:cs typeface="Gothic"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3" name="Rectangle 1"/>
          <p:cNvSpPr>
            <a:spLocks noGrp="1" noRot="1" noChangeAspect="1" noChangeArrowheads="1" noTextEdit="1"/>
          </p:cNvSpPr>
          <p:nvPr>
            <p:ph type="sldImg"/>
          </p:nvPr>
        </p:nvSpPr>
        <p:spPr bwMode="auto">
          <a:xfrm>
            <a:off x="1587500" y="1006475"/>
            <a:ext cx="4595813" cy="3448050"/>
          </a:xfrm>
          <a:prstGeom prst="rect">
            <a:avLst/>
          </a:prstGeom>
          <a:solidFill>
            <a:srgbClr val="FFFFFF"/>
          </a:solidFill>
          <a:ln>
            <a:solidFill>
              <a:srgbClr val="000000"/>
            </a:solidFill>
            <a:miter lim="800000"/>
            <a:headEnd/>
            <a:tailEnd/>
          </a:ln>
        </p:spPr>
      </p:sp>
      <p:sp>
        <p:nvSpPr>
          <p:cNvPr id="13314" name="Text Box 2"/>
          <p:cNvSpPr txBox="1">
            <a:spLocks noGrp="1" noChangeArrowheads="1"/>
          </p:cNvSpPr>
          <p:nvPr>
            <p:ph type="body" idx="1"/>
          </p:nvPr>
        </p:nvSpPr>
        <p:spPr bwMode="auto">
          <a:xfrm>
            <a:off x="1185863" y="4787900"/>
            <a:ext cx="5407025" cy="3827463"/>
          </a:xfrm>
          <a:prstGeom prst="rect">
            <a:avLst/>
          </a:prstGeom>
          <a:noFill/>
          <a:ln>
            <a:miter lim="800000"/>
            <a:headEnd/>
            <a:tailEnd/>
          </a:ln>
        </p:spPr>
        <p:txBody>
          <a:bodyPr lIns="0" tIns="0" rIns="0" bIns="0">
            <a:spAutoFit/>
          </a:bodyPr>
          <a:lstStyle/>
          <a:p>
            <a:pPr marL="215900" indent="-215900" eaLnBrk="1">
              <a:lnSpc>
                <a:spcPct val="97000"/>
              </a:lnSpc>
              <a:spcBef>
                <a:spcPct val="0"/>
              </a:spcBef>
              <a:buSzPct val="45000"/>
              <a:buFont typeface="StarSymbol" charset="0"/>
              <a:buNone/>
              <a:tabLst>
                <a:tab pos="723900" algn="l"/>
                <a:tab pos="1447800" algn="l"/>
                <a:tab pos="2171700" algn="l"/>
                <a:tab pos="2895600" algn="l"/>
                <a:tab pos="3619500" algn="l"/>
                <a:tab pos="4343400" algn="l"/>
                <a:tab pos="5067300" algn="l"/>
              </a:tabLst>
            </a:pPr>
            <a:r>
              <a:rPr lang="en-GB" smtClean="0">
                <a:latin typeface="Arial" charset="0"/>
                <a:ea typeface="Gothic" charset="0"/>
                <a:cs typeface="Gothic" charset="0"/>
              </a:rPr>
              <a:t>Table 1 Characteristics of the Patients at Initial Banking and Univariate Associations with Disease Progression.</a:t>
            </a:r>
            <a:endParaRPr lang="en-GB" dirty="0">
              <a:latin typeface="Arial" charset="0"/>
              <a:ea typeface="Gothic" charset="0"/>
              <a:cs typeface="Gothic"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8433" name="Rectangle 1"/>
          <p:cNvSpPr>
            <a:spLocks noGrp="1" noRot="1" noChangeAspect="1" noChangeArrowheads="1" noTextEdit="1"/>
          </p:cNvSpPr>
          <p:nvPr>
            <p:ph type="sldImg"/>
          </p:nvPr>
        </p:nvSpPr>
        <p:spPr bwMode="auto">
          <a:xfrm>
            <a:off x="1587500" y="1006475"/>
            <a:ext cx="4595813" cy="3448050"/>
          </a:xfrm>
          <a:prstGeom prst="rect">
            <a:avLst/>
          </a:prstGeom>
          <a:solidFill>
            <a:srgbClr val="FFFFFF"/>
          </a:solidFill>
          <a:ln>
            <a:solidFill>
              <a:srgbClr val="000000"/>
            </a:solidFill>
            <a:miter lim="800000"/>
            <a:headEnd/>
            <a:tailEnd/>
          </a:ln>
        </p:spPr>
      </p:sp>
      <p:sp>
        <p:nvSpPr>
          <p:cNvPr id="18434" name="Rectangle 2"/>
          <p:cNvSpPr txBox="1">
            <a:spLocks noGrp="1" noChangeArrowheads="1"/>
          </p:cNvSpPr>
          <p:nvPr>
            <p:ph type="body" idx="1"/>
          </p:nvPr>
        </p:nvSpPr>
        <p:spPr bwMode="auto">
          <a:xfrm>
            <a:off x="1185863" y="4787900"/>
            <a:ext cx="5407025" cy="3827463"/>
          </a:xfrm>
          <a:prstGeom prst="rect">
            <a:avLst/>
          </a:prstGeom>
          <a:noFill/>
          <a:ln>
            <a:miter lim="800000"/>
            <a:headEnd/>
            <a:tailEnd/>
          </a:ln>
        </p:spPr>
        <p:txBody>
          <a:bodyPr wrap="none" anchor="ct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5650" y="2347913"/>
            <a:ext cx="8569325" cy="16208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512888" y="4283075"/>
            <a:ext cx="7056437" cy="1931988"/>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94550" y="627063"/>
            <a:ext cx="2151063" cy="6235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39775" y="627063"/>
            <a:ext cx="6302375" cy="6235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96925" y="4857750"/>
            <a:ext cx="8567738" cy="15017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96925" y="3203575"/>
            <a:ext cx="8567738" cy="16541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39775" y="2101850"/>
            <a:ext cx="4225925" cy="47609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18100" y="2101850"/>
            <a:ext cx="4227513" cy="47609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4825" y="303213"/>
            <a:ext cx="9072563" cy="125888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04825" y="1692275"/>
            <a:ext cx="4452938"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4825" y="2397125"/>
            <a:ext cx="4452938"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21275" y="1692275"/>
            <a:ext cx="4456113"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21275" y="2397125"/>
            <a:ext cx="4456113"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4825" y="301625"/>
            <a:ext cx="3316288" cy="1279525"/>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941763" y="301625"/>
            <a:ext cx="5635625" cy="64516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04825" y="1581150"/>
            <a:ext cx="3316288" cy="51720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6438" y="5291138"/>
            <a:ext cx="6048375" cy="625475"/>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76438" y="674688"/>
            <a:ext cx="6048375" cy="45370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976438" y="5916613"/>
            <a:ext cx="6048375" cy="88741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739775" y="627063"/>
            <a:ext cx="8605838" cy="1260475"/>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p>
            <a:pPr lvl="0"/>
            <a:r>
              <a:rPr lang="en-GB" smtClean="0"/>
              <a:t>Click to edit the title text format</a:t>
            </a:r>
          </a:p>
        </p:txBody>
      </p:sp>
      <p:sp>
        <p:nvSpPr>
          <p:cNvPr id="1026" name="Rectangle 2"/>
          <p:cNvSpPr>
            <a:spLocks noGrp="1" noChangeArrowheads="1"/>
          </p:cNvSpPr>
          <p:nvPr>
            <p:ph type="body" idx="1"/>
          </p:nvPr>
        </p:nvSpPr>
        <p:spPr bwMode="auto">
          <a:xfrm>
            <a:off x="739775" y="2101850"/>
            <a:ext cx="8605838" cy="476091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fontAlgn="base" hangingPunct="0">
        <a:lnSpc>
          <a:spcPct val="97000"/>
        </a:lnSpc>
        <a:spcBef>
          <a:spcPct val="0"/>
        </a:spcBef>
        <a:spcAft>
          <a:spcPct val="0"/>
        </a:spcAft>
        <a:buClr>
          <a:srgbClr val="FFFFFF"/>
        </a:buClr>
        <a:buSzPct val="45000"/>
        <a:buFont typeface="StarSymbol" charset="0"/>
        <a:defRPr sz="2800" b="1">
          <a:solidFill>
            <a:srgbClr val="FFFFFF"/>
          </a:solidFill>
          <a:latin typeface="+mj-lt"/>
          <a:ea typeface="+mj-ea"/>
          <a:cs typeface="+mj-cs"/>
        </a:defRPr>
      </a:lvl1pPr>
      <a:lvl2pPr marL="431800" indent="-215900" algn="l" defTabSz="457200" rtl="0" fontAlgn="base" hangingPunct="0">
        <a:spcBef>
          <a:spcPct val="0"/>
        </a:spcBef>
        <a:spcAft>
          <a:spcPct val="0"/>
        </a:spcAft>
        <a:buClr>
          <a:srgbClr val="FFFFFF"/>
        </a:buClr>
        <a:buSzPct val="45000"/>
        <a:buFont typeface="StarSymbol" charset="0"/>
        <a:defRPr sz="4400">
          <a:solidFill>
            <a:srgbClr val="000000"/>
          </a:solidFill>
          <a:latin typeface="Times New Roman" pitchFamily="16" charset="0"/>
          <a:ea typeface="Gothic" charset="0"/>
          <a:cs typeface="Gothic" charset="0"/>
        </a:defRPr>
      </a:lvl2pPr>
      <a:lvl3pPr marL="647700" indent="-215900" algn="l" defTabSz="457200" rtl="0" fontAlgn="base" hangingPunct="0">
        <a:spcBef>
          <a:spcPct val="0"/>
        </a:spcBef>
        <a:spcAft>
          <a:spcPct val="0"/>
        </a:spcAft>
        <a:buClr>
          <a:srgbClr val="FFFFFF"/>
        </a:buClr>
        <a:buSzPct val="45000"/>
        <a:buFont typeface="StarSymbol" charset="0"/>
        <a:defRPr sz="4400">
          <a:solidFill>
            <a:srgbClr val="000000"/>
          </a:solidFill>
          <a:latin typeface="Times New Roman" pitchFamily="16" charset="0"/>
          <a:ea typeface="Gothic" charset="0"/>
          <a:cs typeface="Gothic" charset="0"/>
        </a:defRPr>
      </a:lvl3pPr>
      <a:lvl4pPr marL="863600" indent="-215900" algn="l" defTabSz="457200" rtl="0" fontAlgn="base" hangingPunct="0">
        <a:spcBef>
          <a:spcPct val="0"/>
        </a:spcBef>
        <a:spcAft>
          <a:spcPct val="0"/>
        </a:spcAft>
        <a:buClr>
          <a:srgbClr val="FFFFFF"/>
        </a:buClr>
        <a:buSzPct val="45000"/>
        <a:buFont typeface="StarSymbol" charset="0"/>
        <a:defRPr sz="4400">
          <a:solidFill>
            <a:srgbClr val="000000"/>
          </a:solidFill>
          <a:latin typeface="Times New Roman" pitchFamily="16" charset="0"/>
          <a:ea typeface="Gothic" charset="0"/>
          <a:cs typeface="Gothic" charset="0"/>
        </a:defRPr>
      </a:lvl4pPr>
      <a:lvl5pPr marL="1079500" indent="-215900" algn="l" defTabSz="457200" rtl="0" fontAlgn="base" hangingPunct="0">
        <a:spcBef>
          <a:spcPct val="0"/>
        </a:spcBef>
        <a:spcAft>
          <a:spcPct val="0"/>
        </a:spcAft>
        <a:buClr>
          <a:srgbClr val="FFFFFF"/>
        </a:buClr>
        <a:buSzPct val="45000"/>
        <a:buFont typeface="StarSymbol" charset="0"/>
        <a:defRPr sz="4400">
          <a:solidFill>
            <a:srgbClr val="000000"/>
          </a:solidFill>
          <a:latin typeface="Times New Roman" pitchFamily="16" charset="0"/>
          <a:ea typeface="Gothic" charset="0"/>
          <a:cs typeface="Gothic" charset="0"/>
        </a:defRPr>
      </a:lvl5pPr>
      <a:lvl6pPr marL="1536700" indent="-215900" algn="l" defTabSz="457200" rtl="0" fontAlgn="base" hangingPunct="0">
        <a:spcBef>
          <a:spcPct val="0"/>
        </a:spcBef>
        <a:spcAft>
          <a:spcPct val="0"/>
        </a:spcAft>
        <a:buClr>
          <a:srgbClr val="FFFFFF"/>
        </a:buClr>
        <a:buSzPct val="45000"/>
        <a:buFont typeface="StarSymbol" charset="0"/>
        <a:defRPr sz="4400">
          <a:solidFill>
            <a:srgbClr val="000000"/>
          </a:solidFill>
          <a:latin typeface="Times New Roman" pitchFamily="16" charset="0"/>
          <a:ea typeface="Gothic" charset="0"/>
          <a:cs typeface="Gothic" charset="0"/>
        </a:defRPr>
      </a:lvl6pPr>
      <a:lvl7pPr marL="1993900" indent="-215900" algn="l" defTabSz="457200" rtl="0" fontAlgn="base" hangingPunct="0">
        <a:spcBef>
          <a:spcPct val="0"/>
        </a:spcBef>
        <a:spcAft>
          <a:spcPct val="0"/>
        </a:spcAft>
        <a:buClr>
          <a:srgbClr val="FFFFFF"/>
        </a:buClr>
        <a:buSzPct val="45000"/>
        <a:buFont typeface="StarSymbol" charset="0"/>
        <a:defRPr sz="4400">
          <a:solidFill>
            <a:srgbClr val="000000"/>
          </a:solidFill>
          <a:latin typeface="Times New Roman" pitchFamily="16" charset="0"/>
          <a:ea typeface="Gothic" charset="0"/>
          <a:cs typeface="Gothic" charset="0"/>
        </a:defRPr>
      </a:lvl7pPr>
      <a:lvl8pPr marL="2451100" indent="-215900" algn="l" defTabSz="457200" rtl="0" fontAlgn="base" hangingPunct="0">
        <a:spcBef>
          <a:spcPct val="0"/>
        </a:spcBef>
        <a:spcAft>
          <a:spcPct val="0"/>
        </a:spcAft>
        <a:buClr>
          <a:srgbClr val="FFFFFF"/>
        </a:buClr>
        <a:buSzPct val="45000"/>
        <a:buFont typeface="StarSymbol" charset="0"/>
        <a:defRPr sz="4400">
          <a:solidFill>
            <a:srgbClr val="000000"/>
          </a:solidFill>
          <a:latin typeface="Times New Roman" pitchFamily="16" charset="0"/>
          <a:ea typeface="Gothic" charset="0"/>
          <a:cs typeface="Gothic" charset="0"/>
        </a:defRPr>
      </a:lvl8pPr>
      <a:lvl9pPr marL="2908300" indent="-215900" algn="l" defTabSz="457200" rtl="0" fontAlgn="base" hangingPunct="0">
        <a:spcBef>
          <a:spcPct val="0"/>
        </a:spcBef>
        <a:spcAft>
          <a:spcPct val="0"/>
        </a:spcAft>
        <a:buClr>
          <a:srgbClr val="FFFFFF"/>
        </a:buClr>
        <a:buSzPct val="45000"/>
        <a:buFont typeface="StarSymbol" charset="0"/>
        <a:defRPr sz="4400">
          <a:solidFill>
            <a:srgbClr val="000000"/>
          </a:solidFill>
          <a:latin typeface="Times New Roman" pitchFamily="16" charset="0"/>
          <a:ea typeface="Gothic" charset="0"/>
          <a:cs typeface="Gothic" charset="0"/>
        </a:defRPr>
      </a:lvl9pPr>
    </p:titleStyle>
    <p:bodyStyle>
      <a:lvl1pPr marL="431800" indent="-323850" algn="l" defTabSz="457200" rtl="0" fontAlgn="base" hangingPunct="0">
        <a:lnSpc>
          <a:spcPct val="97000"/>
        </a:lnSpc>
        <a:spcBef>
          <a:spcPct val="0"/>
        </a:spcBef>
        <a:spcAft>
          <a:spcPts val="888"/>
        </a:spcAft>
        <a:buClr>
          <a:srgbClr val="FFFFFF"/>
        </a:buClr>
        <a:buSzPct val="100000"/>
        <a:buFont typeface="Arial" charset="0"/>
        <a:buChar char="•"/>
        <a:defRPr sz="2000">
          <a:solidFill>
            <a:srgbClr val="FFFFFF"/>
          </a:solidFill>
          <a:latin typeface="+mn-lt"/>
          <a:ea typeface="+mn-ea"/>
          <a:cs typeface="+mn-cs"/>
        </a:defRPr>
      </a:lvl1pPr>
      <a:lvl2pPr marL="863600" indent="-287338" algn="l" defTabSz="457200" rtl="0" fontAlgn="base" hangingPunct="0">
        <a:lnSpc>
          <a:spcPct val="97000"/>
        </a:lnSpc>
        <a:spcBef>
          <a:spcPct val="0"/>
        </a:spcBef>
        <a:spcAft>
          <a:spcPts val="1138"/>
        </a:spcAft>
        <a:buClr>
          <a:srgbClr val="FFFFFF"/>
        </a:buClr>
        <a:buSzPct val="75000"/>
        <a:buFont typeface="StarSymbol" charset="0"/>
        <a:buChar char="–"/>
        <a:defRPr sz="2600">
          <a:solidFill>
            <a:srgbClr val="FFFFFF"/>
          </a:solidFill>
          <a:latin typeface="+mn-lt"/>
          <a:ea typeface="+mn-ea"/>
          <a:cs typeface="+mn-cs"/>
        </a:defRPr>
      </a:lvl2pPr>
      <a:lvl3pPr marL="1295400" indent="-215900" algn="l" defTabSz="457200" rtl="0" fontAlgn="base" hangingPunct="0">
        <a:lnSpc>
          <a:spcPct val="97000"/>
        </a:lnSpc>
        <a:spcBef>
          <a:spcPct val="0"/>
        </a:spcBef>
        <a:spcAft>
          <a:spcPts val="850"/>
        </a:spcAft>
        <a:buClr>
          <a:srgbClr val="FFFFFF"/>
        </a:buClr>
        <a:buSzPct val="45000"/>
        <a:buFont typeface="StarSymbol" charset="0"/>
        <a:buChar char="●"/>
        <a:defRPr sz="2400">
          <a:solidFill>
            <a:srgbClr val="FFFFFF"/>
          </a:solidFill>
          <a:latin typeface="+mn-lt"/>
          <a:ea typeface="+mn-ea"/>
          <a:cs typeface="+mn-cs"/>
        </a:defRPr>
      </a:lvl3pPr>
      <a:lvl4pPr marL="1727200" indent="-215900" algn="l" defTabSz="457200" rtl="0" fontAlgn="base" hangingPunct="0">
        <a:lnSpc>
          <a:spcPct val="97000"/>
        </a:lnSpc>
        <a:spcBef>
          <a:spcPct val="0"/>
        </a:spcBef>
        <a:spcAft>
          <a:spcPts val="575"/>
        </a:spcAft>
        <a:buClr>
          <a:srgbClr val="FFFFFF"/>
        </a:buClr>
        <a:buSzPct val="75000"/>
        <a:buFont typeface="StarSymbol" charset="0"/>
        <a:buChar char="–"/>
        <a:defRPr sz="2000">
          <a:solidFill>
            <a:srgbClr val="FFFFFF"/>
          </a:solidFill>
          <a:latin typeface="+mn-lt"/>
          <a:ea typeface="+mn-ea"/>
          <a:cs typeface="+mn-cs"/>
        </a:defRPr>
      </a:lvl4pPr>
      <a:lvl5pPr marL="2159000" indent="-215900" algn="l" defTabSz="457200" rtl="0" fontAlgn="base" hangingPunct="0">
        <a:lnSpc>
          <a:spcPct val="97000"/>
        </a:lnSpc>
        <a:spcBef>
          <a:spcPct val="0"/>
        </a:spcBef>
        <a:spcAft>
          <a:spcPts val="288"/>
        </a:spcAft>
        <a:buClr>
          <a:srgbClr val="FFFFFF"/>
        </a:buClr>
        <a:buSzPct val="45000"/>
        <a:buFont typeface="StarSymbol" charset="0"/>
        <a:buChar char="●"/>
        <a:defRPr sz="2000">
          <a:solidFill>
            <a:srgbClr val="FFFFFF"/>
          </a:solidFill>
          <a:latin typeface="+mn-lt"/>
          <a:ea typeface="+mn-ea"/>
          <a:cs typeface="+mn-cs"/>
        </a:defRPr>
      </a:lvl5pPr>
      <a:lvl6pPr marL="2616200" indent="-215900" algn="l" defTabSz="457200" rtl="0" fontAlgn="base" hangingPunct="0">
        <a:lnSpc>
          <a:spcPct val="97000"/>
        </a:lnSpc>
        <a:spcBef>
          <a:spcPct val="0"/>
        </a:spcBef>
        <a:spcAft>
          <a:spcPts val="288"/>
        </a:spcAft>
        <a:buClr>
          <a:srgbClr val="FFFFFF"/>
        </a:buClr>
        <a:buSzPct val="45000"/>
        <a:buFont typeface="StarSymbol" charset="0"/>
        <a:buChar char="●"/>
        <a:defRPr sz="2000">
          <a:solidFill>
            <a:srgbClr val="FFFFFF"/>
          </a:solidFill>
          <a:latin typeface="+mn-lt"/>
          <a:ea typeface="+mn-ea"/>
          <a:cs typeface="+mn-cs"/>
        </a:defRPr>
      </a:lvl6pPr>
      <a:lvl7pPr marL="3073400" indent="-215900" algn="l" defTabSz="457200" rtl="0" fontAlgn="base" hangingPunct="0">
        <a:lnSpc>
          <a:spcPct val="97000"/>
        </a:lnSpc>
        <a:spcBef>
          <a:spcPct val="0"/>
        </a:spcBef>
        <a:spcAft>
          <a:spcPts val="288"/>
        </a:spcAft>
        <a:buClr>
          <a:srgbClr val="FFFFFF"/>
        </a:buClr>
        <a:buSzPct val="45000"/>
        <a:buFont typeface="StarSymbol" charset="0"/>
        <a:buChar char="●"/>
        <a:defRPr sz="2000">
          <a:solidFill>
            <a:srgbClr val="FFFFFF"/>
          </a:solidFill>
          <a:latin typeface="+mn-lt"/>
          <a:ea typeface="+mn-ea"/>
          <a:cs typeface="+mn-cs"/>
        </a:defRPr>
      </a:lvl7pPr>
      <a:lvl8pPr marL="3530600" indent="-215900" algn="l" defTabSz="457200" rtl="0" fontAlgn="base" hangingPunct="0">
        <a:lnSpc>
          <a:spcPct val="97000"/>
        </a:lnSpc>
        <a:spcBef>
          <a:spcPct val="0"/>
        </a:spcBef>
        <a:spcAft>
          <a:spcPts val="288"/>
        </a:spcAft>
        <a:buClr>
          <a:srgbClr val="FFFFFF"/>
        </a:buClr>
        <a:buSzPct val="45000"/>
        <a:buFont typeface="StarSymbol" charset="0"/>
        <a:buChar char="●"/>
        <a:defRPr sz="2000">
          <a:solidFill>
            <a:srgbClr val="FFFFFF"/>
          </a:solidFill>
          <a:latin typeface="+mn-lt"/>
          <a:ea typeface="+mn-ea"/>
          <a:cs typeface="+mn-cs"/>
        </a:defRPr>
      </a:lvl8pPr>
      <a:lvl9pPr marL="3987800" indent="-215900" algn="l" defTabSz="457200" rtl="0" fontAlgn="base" hangingPunct="0">
        <a:lnSpc>
          <a:spcPct val="97000"/>
        </a:lnSpc>
        <a:spcBef>
          <a:spcPct val="0"/>
        </a:spcBef>
        <a:spcAft>
          <a:spcPts val="288"/>
        </a:spcAft>
        <a:buClr>
          <a:srgbClr val="FFFFFF"/>
        </a:buClr>
        <a:buSzPct val="45000"/>
        <a:buFont typeface="StarSymbol" charset="0"/>
        <a:buChar char="●"/>
        <a:defRPr sz="2000">
          <a:solidFill>
            <a:srgbClr val="FFFFFF"/>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2.tiff"/></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3.tiff"/></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4.tiff"/></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5.tiff"/></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6.tiff"/></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Text Box 1"/>
          <p:cNvSpPr txBox="1">
            <a:spLocks noChangeArrowheads="1"/>
          </p:cNvSpPr>
          <p:nvPr/>
        </p:nvSpPr>
        <p:spPr bwMode="auto">
          <a:xfrm>
            <a:off x="739775" y="631825"/>
            <a:ext cx="8604250" cy="1262063"/>
          </a:xfrm>
          <a:prstGeom prst="rect">
            <a:avLst/>
          </a:prstGeom>
          <a:noFill/>
          <a:ln w="9525">
            <a:noFill/>
            <a:miter lim="800000"/>
            <a:headEnd/>
            <a:tailEnd/>
          </a:ln>
        </p:spPr>
        <p:txBody>
          <a:bodyPr lIns="0" tIns="0" rIns="0" bIns="0"/>
          <a:lstStyle/>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1800" b="1" dirty="0" smtClean="0">
                <a:solidFill>
                  <a:srgbClr val="FF0000"/>
                </a:solidFill>
                <a:latin typeface="Arial" charset="0"/>
              </a:rPr>
              <a:t>Original Article</a:t>
            </a:r>
            <a:r>
              <a:rPr lang="en-GB" sz="2800" b="1" dirty="0" smtClean="0">
                <a:solidFill>
                  <a:srgbClr val="FFFFFF"/>
                </a:solidFill>
                <a:latin typeface="Arial" charset="0"/>
              </a:rPr>
              <a:t> </a:t>
            </a:r>
            <a:r>
              <a:rPr lang="en-GB" sz="2800" b="1" dirty="0">
                <a:solidFill>
                  <a:srgbClr val="FFFFFF"/>
                </a:solidFill>
                <a:latin typeface="Arial" charset="0"/>
              </a:rPr>
              <a:t/>
            </a:r>
            <a:br>
              <a:rPr lang="en-GB" sz="2800" b="1" dirty="0">
                <a:solidFill>
                  <a:srgbClr val="FFFFFF"/>
                </a:solidFill>
                <a:latin typeface="Arial" charset="0"/>
              </a:rPr>
            </a:br>
            <a:r>
              <a:rPr lang="en-GB" sz="2800" b="1" dirty="0" smtClean="0">
                <a:solidFill>
                  <a:srgbClr val="FFFFFF"/>
                </a:solidFill>
                <a:latin typeface="Arial" charset="0"/>
              </a:rPr>
              <a:t>Mutation Clearance after Transplantation for Myelodysplastic Syndrome</a:t>
            </a:r>
            <a:endParaRPr lang="en-GB" sz="2800" b="1" dirty="0">
              <a:solidFill>
                <a:srgbClr val="FFFFFF"/>
              </a:solidFill>
              <a:latin typeface="Arial" charset="0"/>
            </a:endParaRPr>
          </a:p>
        </p:txBody>
      </p:sp>
      <p:sp>
        <p:nvSpPr>
          <p:cNvPr id="3074" name="Text Box 2"/>
          <p:cNvSpPr txBox="1">
            <a:spLocks noChangeArrowheads="1"/>
          </p:cNvSpPr>
          <p:nvPr/>
        </p:nvSpPr>
        <p:spPr bwMode="auto">
          <a:xfrm>
            <a:off x="739775" y="2259013"/>
            <a:ext cx="8604250" cy="3021012"/>
          </a:xfrm>
          <a:prstGeom prst="rect">
            <a:avLst/>
          </a:prstGeom>
          <a:noFill/>
          <a:ln w="9525">
            <a:noFill/>
            <a:miter lim="800000"/>
            <a:headEnd/>
            <a:tailEnd/>
          </a:ln>
        </p:spPr>
        <p:txBody>
          <a:bodyPr lIns="0" tIns="0" rIns="0" bIns="0"/>
          <a:lstStyle/>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1800" dirty="0" err="1" smtClean="0">
                <a:solidFill>
                  <a:srgbClr val="FFFFFF"/>
                </a:solidFill>
                <a:latin typeface="Arial" charset="0"/>
              </a:rPr>
              <a:t>Eric J. Duncavage, M.D., Meagan A. Jacoby, M.D., Ph.D., Gue Su Chang, Ph.D., Christopher A. Miller, Ph.D., Natasha Edwin, M.D., Jin Shao, M.S., Kevin Elliott, B.A., Joshua Robinson, B.A., Haley Abel, Ph.D., Robert S. Fulton, M.S., Catrina C. Fronick, B.S., Michelle O’Laughlin, B.S., Sharon E. Heath, Kimberly Brendel, B.S., Raya Saba, M.D., Lukas D. Wartman, M.D., Matthew J. Christopher, M.D., Ph.D., Iskra Pusic, M.D., John S. Welch, M.D., Ph.D., Geoffrey L. Uy, M.D., Daniel C. Link, M.D., John F. DiPersio, M.D., Ph.D., Peter Westervelt, M.D., Ph.D., Timothy J. Ley, M.D., Kathryn Trinkaus, Ph.D., Timothy A. Graubert, M.D., and Matthew J. Walter, M.D.</a:t>
            </a:r>
            <a:endParaRPr lang="en-GB" sz="1800" dirty="0">
              <a:solidFill>
                <a:srgbClr val="FFFFFF"/>
              </a:solidFill>
              <a:latin typeface="Arial" charset="0"/>
            </a:endParaRPr>
          </a:p>
        </p:txBody>
      </p:sp>
      <p:sp>
        <p:nvSpPr>
          <p:cNvPr id="3075" name="Text Box 3"/>
          <p:cNvSpPr txBox="1">
            <a:spLocks noChangeArrowheads="1"/>
          </p:cNvSpPr>
          <p:nvPr/>
        </p:nvSpPr>
        <p:spPr bwMode="auto">
          <a:xfrm>
            <a:off x="738188" y="5641975"/>
            <a:ext cx="8604250" cy="268663"/>
          </a:xfrm>
          <a:prstGeom prst="rect">
            <a:avLst/>
          </a:prstGeom>
          <a:noFill/>
          <a:ln w="9525">
            <a:noFill/>
            <a:miter lim="800000"/>
            <a:headEnd/>
            <a:tailEnd/>
          </a:ln>
        </p:spPr>
        <p:txBody>
          <a:bodyPr lIns="0" tIns="0" rIns="0" bIns="0">
            <a:spAutoFit/>
          </a:bodyPr>
          <a:lstStyle/>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1800" dirty="0" smtClean="0">
                <a:solidFill>
                  <a:srgbClr val="FFFFFF"/>
                </a:solidFill>
                <a:latin typeface="Arial" charset="0"/>
              </a:rPr>
              <a:t>N Engl J Med</a:t>
            </a:r>
            <a:endParaRPr lang="en-GB" sz="1800" dirty="0">
              <a:solidFill>
                <a:srgbClr val="FFFFFF"/>
              </a:solidFill>
              <a:latin typeface="Arial" charset="0"/>
            </a:endParaRPr>
          </a:p>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1800" dirty="0" smtClean="0">
                <a:solidFill>
                  <a:srgbClr val="FFFFFF"/>
                </a:solidFill>
                <a:latin typeface="Arial" charset="0"/>
              </a:rPr>
              <a:t>Volume 379(11):1028-1041</a:t>
            </a:r>
            <a:endParaRPr lang="en-GB" sz="1800" dirty="0">
              <a:solidFill>
                <a:srgbClr val="FFFFFF"/>
              </a:solidFill>
              <a:latin typeface="Arial" charset="0"/>
            </a:endParaRPr>
          </a:p>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1800" dirty="0" smtClean="0">
                <a:solidFill>
                  <a:srgbClr val="FFFFFF"/>
                </a:solidFill>
                <a:latin typeface="Arial" charset="0"/>
              </a:rPr>
              <a:t>September 13, 2018</a:t>
            </a:r>
            <a:endParaRPr lang="en-GB" sz="1800" dirty="0">
              <a:solidFill>
                <a:srgbClr val="FFFFFF"/>
              </a:solidFill>
              <a:latin typeface="Arial" charset="0"/>
            </a:endParaRPr>
          </a:p>
        </p:txBody>
      </p:sp>
      <p:pic>
        <p:nvPicPr>
          <p:cNvPr id="3076" name="Picture 4"/>
          <p:cNvPicPr>
            <a:picLocks noChangeAspect="1" noChangeArrowheads="1"/>
          </p:cNvPicPr>
          <p:nvPr/>
        </p:nvPicPr>
        <p:blipFill>
          <a:blip r:embed="rId3" cstate="print"/>
          <a:srcRect/>
          <a:stretch>
            <a:fillRect/>
          </a:stretch>
        </p:blipFill>
        <p:spPr bwMode="auto">
          <a:xfrm>
            <a:off x="6958013" y="6911975"/>
            <a:ext cx="2828925" cy="476250"/>
          </a:xfrm>
          <a:prstGeom prst="rect">
            <a:avLst/>
          </a:prstGeom>
          <a:noFill/>
        </p:spPr>
      </p:pic>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Text Box 1"/>
          <p:cNvSpPr txBox="1">
            <a:spLocks noChangeArrowheads="1"/>
          </p:cNvSpPr>
          <p:nvPr/>
        </p:nvSpPr>
        <p:spPr bwMode="auto">
          <a:xfrm>
            <a:off x="739775" y="787983"/>
            <a:ext cx="8604250" cy="417935"/>
          </a:xfrm>
          <a:prstGeom prst="rect">
            <a:avLst/>
          </a:prstGeom>
          <a:noFill/>
          <a:ln w="9525">
            <a:noFill/>
            <a:miter lim="800000"/>
            <a:headEnd/>
            <a:tailEnd/>
          </a:ln>
        </p:spPr>
        <p:txBody>
          <a:bodyPr lIns="0" tIns="0" rIns="0" bIns="0" anchor="ctr">
            <a:spAutoFit/>
          </a:bodyPr>
          <a:lstStyle/>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800" b="1" smtClean="0">
                <a:solidFill>
                  <a:srgbClr val="FFFFFF"/>
                </a:solidFill>
                <a:latin typeface="Arial" charset="0"/>
              </a:rPr>
              <a:t>Study Overview</a:t>
            </a:r>
            <a:endParaRPr lang="en-GB" sz="2800" b="1" dirty="0">
              <a:solidFill>
                <a:srgbClr val="FFFFFF"/>
              </a:solidFill>
              <a:latin typeface="Arial" charset="0"/>
            </a:endParaRPr>
          </a:p>
        </p:txBody>
      </p:sp>
      <p:sp>
        <p:nvSpPr>
          <p:cNvPr id="4098" name="Rectangle 2"/>
          <p:cNvSpPr>
            <a:spLocks noGrp="1" noChangeArrowheads="1"/>
          </p:cNvSpPr>
          <p:nvPr>
            <p:ph type="body"/>
          </p:nvPr>
        </p:nvSpPr>
        <p:spPr>
          <a:xfrm>
            <a:off x="739775" y="1549400"/>
            <a:ext cx="8607425" cy="5241925"/>
          </a:xfrm>
          <a:ln/>
        </p:spPr>
        <p:txBody>
          <a:bodyPr anchor="t"/>
          <a:lstStyle/>
          <a:p>
            <a:pPr marL="431800" indent="-323850" algn="l">
              <a:lnSpc>
                <a:spcPct val="92000"/>
              </a:lnSpc>
              <a:spcAft>
                <a:spcPts val="888"/>
              </a:spcAft>
              <a:buSzPct val="100000"/>
              <a:buFont typeface="Arial"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000" b="0" dirty="0" smtClean="0">
                <a:latin typeface="Arial" charset="0"/>
              </a:rPr>
              <a:t>The risk of disease progression among patients with myelodysplastic syndrome was higher among those in whom point mutations persisted in bone marrow at day 30 after allogeneic hematopoietic stem-cell transplantation than among those without these mutations.</a:t>
            </a:r>
            <a:endParaRPr lang="en-GB" sz="2000" b="0" dirty="0">
              <a:latin typeface="Arial" charset="0"/>
            </a:endParaRPr>
          </a:p>
        </p:txBody>
      </p:sp>
      <p:pic>
        <p:nvPicPr>
          <p:cNvPr id="4099" name="Picture 3"/>
          <p:cNvPicPr>
            <a:picLocks noChangeAspect="1" noChangeArrowheads="1"/>
          </p:cNvPicPr>
          <p:nvPr/>
        </p:nvPicPr>
        <p:blipFill>
          <a:blip r:embed="rId3" cstate="print"/>
          <a:srcRect/>
          <a:stretch>
            <a:fillRect/>
          </a:stretch>
        </p:blipFill>
        <p:spPr bwMode="auto">
          <a:xfrm>
            <a:off x="6958013" y="6911975"/>
            <a:ext cx="2828925" cy="476250"/>
          </a:xfrm>
          <a:prstGeom prst="rect">
            <a:avLst/>
          </a:prstGeom>
          <a:noFill/>
        </p:spPr>
      </p:pic>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Text Box 1"/>
          <p:cNvSpPr txBox="1">
            <a:spLocks noChangeArrowheads="1"/>
          </p:cNvSpPr>
          <p:nvPr/>
        </p:nvSpPr>
        <p:spPr bwMode="auto">
          <a:xfrm>
            <a:off x="358775" y="420688"/>
            <a:ext cx="9364663" cy="238848"/>
          </a:xfrm>
          <a:prstGeom prst="rect">
            <a:avLst/>
          </a:prstGeom>
          <a:noFill/>
          <a:ln w="9525">
            <a:noFill/>
            <a:miter lim="800000"/>
            <a:headEnd/>
            <a:tailEnd/>
          </a:ln>
        </p:spPr>
        <p:txBody>
          <a:bodyPr lIns="0" tIns="0" rIns="0" bIns="0">
            <a:spAutoFit/>
          </a:bodyPr>
          <a:lstStyle/>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sz="1600" b="1" dirty="0" err="1" smtClean="0">
                <a:solidFill>
                  <a:srgbClr val="FFFFFF"/>
                </a:solidFill>
                <a:latin typeface="Arial" charset="0"/>
              </a:rPr>
              <a:t>Distribution of Mutations before Allogeneic Hematopoietic Stem-Cell Transplantation in Patients with and Patients without Disease Progression.</a:t>
            </a:r>
            <a:endParaRPr lang="en-GB" sz="1600" b="1" dirty="0">
              <a:solidFill>
                <a:srgbClr val="FFFFFF"/>
              </a:solidFill>
              <a:latin typeface="Arial" charset="0"/>
            </a:endParaRPr>
          </a:p>
        </p:txBody>
      </p:sp>
      <p:pic>
        <p:nvPicPr>
          <p:cNvPr id="5122" name="Picture 2"/>
          <p:cNvPicPr>
            <a:picLocks noChangeAspect="1" noChangeArrowheads="1"/>
          </p:cNvPicPr>
          <p:nvPr/>
        </p:nvPicPr>
        <p:blipFill>
          <a:blip r:embed="rId3" cstate="print"/>
          <a:srcRect/>
          <a:stretch>
            <a:fillRect/>
          </a:stretch>
        </p:blipFill>
        <p:spPr bwMode="auto">
          <a:xfrm>
            <a:off x="6958013" y="6911975"/>
            <a:ext cx="2828925" cy="476250"/>
          </a:xfrm>
          <a:prstGeom prst="rect">
            <a:avLst/>
          </a:prstGeom>
          <a:noFill/>
        </p:spPr>
      </p:pic>
      <p:sp>
        <p:nvSpPr>
          <p:cNvPr id="5124" name="Text Box 4"/>
          <p:cNvSpPr txBox="1">
            <a:spLocks noChangeArrowheads="1"/>
          </p:cNvSpPr>
          <p:nvPr/>
        </p:nvSpPr>
        <p:spPr bwMode="auto">
          <a:xfrm>
            <a:off x="1384278" y="6583363"/>
            <a:ext cx="7289844" cy="179152"/>
          </a:xfrm>
          <a:prstGeom prst="rect">
            <a:avLst/>
          </a:prstGeom>
          <a:noFill/>
          <a:ln w="9525">
            <a:noFill/>
            <a:miter lim="800000"/>
            <a:headEnd/>
            <a:tailEnd/>
          </a:ln>
        </p:spPr>
        <p:txBody>
          <a:bodyPr lIns="0" tIns="0" rIns="0" bIns="0">
            <a:spAutoFit/>
          </a:bodyPr>
          <a:lstStyle/>
          <a:p>
            <a:pPr eaLnBrk="1">
              <a:lnSpc>
                <a:spcPct val="97000"/>
              </a:lnSpc>
              <a:buClr>
                <a:srgbClr val="FFFFFF"/>
              </a:buClr>
              <a:buSzPct val="45000"/>
              <a:buFont typeface="StarSymbol" charset="0"/>
              <a:buNone/>
              <a:tabLst>
                <a:tab pos="723900" algn="l"/>
                <a:tab pos="1447800" algn="l"/>
                <a:tab pos="2171700" algn="l"/>
                <a:tab pos="2895600" algn="l"/>
                <a:tab pos="3619500" algn="l"/>
              </a:tabLst>
            </a:pPr>
            <a:r>
              <a:rPr lang="en-GB" sz="1200" b="1" smtClean="0">
                <a:solidFill>
                  <a:srgbClr val="FFFFFF"/>
                </a:solidFill>
                <a:latin typeface="Arial" charset="0"/>
              </a:rPr>
              <a:t>Duncavage EJ et al. N Engl J Med 2018;379:1028-1041</a:t>
            </a:r>
            <a:endParaRPr lang="en-GB" sz="1200" b="1" dirty="0">
              <a:solidFill>
                <a:srgbClr val="FFFFFF"/>
              </a:solidFill>
              <a:latin typeface="Arial" charset="0"/>
            </a:endParaRPr>
          </a:p>
        </p:txBody>
      </p:sp>
      <p:pic>
        <p:nvPicPr>
          <p:cNvPr id="6" name="Picture 5" descr="Image"/>
          <p:cNvPicPr>
            <a:picLocks noChangeAspect="1"/>
          </p:cNvPicPr>
          <p:nvPr/>
        </p:nvPicPr>
        <p:blipFill>
          <a:blip r:embed="rId4" cstate="print"/>
          <a:stretch>
            <a:fillRect/>
          </a:stretch>
        </p:blipFill>
        <p:spPr>
          <a:xfrm>
            <a:off x="1384278" y="1028700"/>
            <a:ext cx="7289844" cy="5486400"/>
          </a:xfrm>
          <a:prstGeom prst="rect">
            <a:avLst/>
          </a:prstGeom>
        </p:spPr>
      </p:pic>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Text Box 1"/>
          <p:cNvSpPr txBox="1">
            <a:spLocks noChangeArrowheads="1"/>
          </p:cNvSpPr>
          <p:nvPr/>
        </p:nvSpPr>
        <p:spPr bwMode="auto">
          <a:xfrm>
            <a:off x="358775" y="420688"/>
            <a:ext cx="9364663" cy="238848"/>
          </a:xfrm>
          <a:prstGeom prst="rect">
            <a:avLst/>
          </a:prstGeom>
          <a:noFill/>
          <a:ln w="9525">
            <a:noFill/>
            <a:miter lim="800000"/>
            <a:headEnd/>
            <a:tailEnd/>
          </a:ln>
        </p:spPr>
        <p:txBody>
          <a:bodyPr lIns="0" tIns="0" rIns="0" bIns="0">
            <a:spAutoFit/>
          </a:bodyPr>
          <a:lstStyle/>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sz="1600" b="1" dirty="0" err="1" smtClean="0">
                <a:solidFill>
                  <a:srgbClr val="FFFFFF"/>
                </a:solidFill>
                <a:latin typeface="Arial" charset="0"/>
              </a:rPr>
              <a:t>Decreases in Variant Allele Frequencies after Allogeneic Hematopoietic Stem-Cell Transplantation in Patients with and Patients without Disease Progression.</a:t>
            </a:r>
            <a:endParaRPr lang="en-GB" sz="1600" b="1" dirty="0">
              <a:solidFill>
                <a:srgbClr val="FFFFFF"/>
              </a:solidFill>
              <a:latin typeface="Arial" charset="0"/>
            </a:endParaRPr>
          </a:p>
        </p:txBody>
      </p:sp>
      <p:pic>
        <p:nvPicPr>
          <p:cNvPr id="5122" name="Picture 2"/>
          <p:cNvPicPr>
            <a:picLocks noChangeAspect="1" noChangeArrowheads="1"/>
          </p:cNvPicPr>
          <p:nvPr/>
        </p:nvPicPr>
        <p:blipFill>
          <a:blip r:embed="rId3" cstate="print"/>
          <a:srcRect/>
          <a:stretch>
            <a:fillRect/>
          </a:stretch>
        </p:blipFill>
        <p:spPr bwMode="auto">
          <a:xfrm>
            <a:off x="6958013" y="6911975"/>
            <a:ext cx="2828925" cy="476250"/>
          </a:xfrm>
          <a:prstGeom prst="rect">
            <a:avLst/>
          </a:prstGeom>
          <a:noFill/>
        </p:spPr>
      </p:pic>
      <p:sp>
        <p:nvSpPr>
          <p:cNvPr id="5124" name="Text Box 4"/>
          <p:cNvSpPr txBox="1">
            <a:spLocks noChangeArrowheads="1"/>
          </p:cNvSpPr>
          <p:nvPr/>
        </p:nvSpPr>
        <p:spPr bwMode="auto">
          <a:xfrm>
            <a:off x="1593146" y="6583363"/>
            <a:ext cx="6872108" cy="179152"/>
          </a:xfrm>
          <a:prstGeom prst="rect">
            <a:avLst/>
          </a:prstGeom>
          <a:noFill/>
          <a:ln w="9525">
            <a:noFill/>
            <a:miter lim="800000"/>
            <a:headEnd/>
            <a:tailEnd/>
          </a:ln>
        </p:spPr>
        <p:txBody>
          <a:bodyPr lIns="0" tIns="0" rIns="0" bIns="0">
            <a:spAutoFit/>
          </a:bodyPr>
          <a:lstStyle/>
          <a:p>
            <a:pPr eaLnBrk="1">
              <a:lnSpc>
                <a:spcPct val="97000"/>
              </a:lnSpc>
              <a:buClr>
                <a:srgbClr val="FFFFFF"/>
              </a:buClr>
              <a:buSzPct val="45000"/>
              <a:buFont typeface="StarSymbol" charset="0"/>
              <a:buNone/>
              <a:tabLst>
                <a:tab pos="723900" algn="l"/>
                <a:tab pos="1447800" algn="l"/>
                <a:tab pos="2171700" algn="l"/>
                <a:tab pos="2895600" algn="l"/>
                <a:tab pos="3619500" algn="l"/>
              </a:tabLst>
            </a:pPr>
            <a:r>
              <a:rPr lang="en-GB" sz="1200" b="1" smtClean="0">
                <a:solidFill>
                  <a:srgbClr val="FFFFFF"/>
                </a:solidFill>
                <a:latin typeface="Arial" charset="0"/>
              </a:rPr>
              <a:t>Duncavage EJ et al. N Engl J Med 2018;379:1028-1041</a:t>
            </a:r>
            <a:endParaRPr lang="en-GB" sz="1200" b="1" dirty="0">
              <a:solidFill>
                <a:srgbClr val="FFFFFF"/>
              </a:solidFill>
              <a:latin typeface="Arial" charset="0"/>
            </a:endParaRPr>
          </a:p>
        </p:txBody>
      </p:sp>
      <p:pic>
        <p:nvPicPr>
          <p:cNvPr id="6" name="Picture 5" descr="Image"/>
          <p:cNvPicPr>
            <a:picLocks noChangeAspect="1"/>
          </p:cNvPicPr>
          <p:nvPr/>
        </p:nvPicPr>
        <p:blipFill>
          <a:blip r:embed="rId4" cstate="print"/>
          <a:stretch>
            <a:fillRect/>
          </a:stretch>
        </p:blipFill>
        <p:spPr>
          <a:xfrm>
            <a:off x="1593146" y="1028700"/>
            <a:ext cx="6872108" cy="5486400"/>
          </a:xfrm>
          <a:prstGeom prst="rect">
            <a:avLst/>
          </a:prstGeom>
        </p:spPr>
      </p:pic>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Text Box 1"/>
          <p:cNvSpPr txBox="1">
            <a:spLocks noChangeArrowheads="1"/>
          </p:cNvSpPr>
          <p:nvPr/>
        </p:nvSpPr>
        <p:spPr bwMode="auto">
          <a:xfrm>
            <a:off x="358775" y="420688"/>
            <a:ext cx="9364663" cy="238848"/>
          </a:xfrm>
          <a:prstGeom prst="rect">
            <a:avLst/>
          </a:prstGeom>
          <a:noFill/>
          <a:ln w="9525">
            <a:noFill/>
            <a:miter lim="800000"/>
            <a:headEnd/>
            <a:tailEnd/>
          </a:ln>
        </p:spPr>
        <p:txBody>
          <a:bodyPr lIns="0" tIns="0" rIns="0" bIns="0">
            <a:spAutoFit/>
          </a:bodyPr>
          <a:lstStyle/>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sz="1600" b="1" dirty="0" err="1" smtClean="0">
                <a:solidFill>
                  <a:srgbClr val="FFFFFF"/>
                </a:solidFill>
                <a:latin typeface="Arial" charset="0"/>
              </a:rPr>
              <a:t>Association of Mutation Clearance with Outcomes.</a:t>
            </a:r>
            <a:endParaRPr lang="en-GB" sz="1600" b="1" dirty="0">
              <a:solidFill>
                <a:srgbClr val="FFFFFF"/>
              </a:solidFill>
              <a:latin typeface="Arial" charset="0"/>
            </a:endParaRPr>
          </a:p>
        </p:txBody>
      </p:sp>
      <p:pic>
        <p:nvPicPr>
          <p:cNvPr id="5122" name="Picture 2"/>
          <p:cNvPicPr>
            <a:picLocks noChangeAspect="1" noChangeArrowheads="1"/>
          </p:cNvPicPr>
          <p:nvPr/>
        </p:nvPicPr>
        <p:blipFill>
          <a:blip r:embed="rId3" cstate="print"/>
          <a:srcRect/>
          <a:stretch>
            <a:fillRect/>
          </a:stretch>
        </p:blipFill>
        <p:spPr bwMode="auto">
          <a:xfrm>
            <a:off x="6958013" y="6911975"/>
            <a:ext cx="2828925" cy="476250"/>
          </a:xfrm>
          <a:prstGeom prst="rect">
            <a:avLst/>
          </a:prstGeom>
          <a:noFill/>
        </p:spPr>
      </p:pic>
      <p:sp>
        <p:nvSpPr>
          <p:cNvPr id="5124" name="Text Box 4"/>
          <p:cNvSpPr txBox="1">
            <a:spLocks noChangeArrowheads="1"/>
          </p:cNvSpPr>
          <p:nvPr/>
        </p:nvSpPr>
        <p:spPr bwMode="auto">
          <a:xfrm>
            <a:off x="1970924" y="6583363"/>
            <a:ext cx="6116552" cy="179152"/>
          </a:xfrm>
          <a:prstGeom prst="rect">
            <a:avLst/>
          </a:prstGeom>
          <a:noFill/>
          <a:ln w="9525">
            <a:noFill/>
            <a:miter lim="800000"/>
            <a:headEnd/>
            <a:tailEnd/>
          </a:ln>
        </p:spPr>
        <p:txBody>
          <a:bodyPr lIns="0" tIns="0" rIns="0" bIns="0">
            <a:spAutoFit/>
          </a:bodyPr>
          <a:lstStyle/>
          <a:p>
            <a:pPr eaLnBrk="1">
              <a:lnSpc>
                <a:spcPct val="97000"/>
              </a:lnSpc>
              <a:buClr>
                <a:srgbClr val="FFFFFF"/>
              </a:buClr>
              <a:buSzPct val="45000"/>
              <a:buFont typeface="StarSymbol" charset="0"/>
              <a:buNone/>
              <a:tabLst>
                <a:tab pos="723900" algn="l"/>
                <a:tab pos="1447800" algn="l"/>
                <a:tab pos="2171700" algn="l"/>
                <a:tab pos="2895600" algn="l"/>
                <a:tab pos="3619500" algn="l"/>
              </a:tabLst>
            </a:pPr>
            <a:r>
              <a:rPr lang="en-GB" sz="1200" b="1" smtClean="0">
                <a:solidFill>
                  <a:srgbClr val="FFFFFF"/>
                </a:solidFill>
                <a:latin typeface="Arial" charset="0"/>
              </a:rPr>
              <a:t>Duncavage EJ et al. N Engl J Med 2018;379:1028-1041</a:t>
            </a:r>
            <a:endParaRPr lang="en-GB" sz="1200" b="1" dirty="0">
              <a:solidFill>
                <a:srgbClr val="FFFFFF"/>
              </a:solidFill>
              <a:latin typeface="Arial" charset="0"/>
            </a:endParaRPr>
          </a:p>
        </p:txBody>
      </p:sp>
      <p:pic>
        <p:nvPicPr>
          <p:cNvPr id="6" name="Picture 5" descr="Image"/>
          <p:cNvPicPr>
            <a:picLocks noChangeAspect="1"/>
          </p:cNvPicPr>
          <p:nvPr/>
        </p:nvPicPr>
        <p:blipFill>
          <a:blip r:embed="rId4" cstate="print"/>
          <a:stretch>
            <a:fillRect/>
          </a:stretch>
        </p:blipFill>
        <p:spPr>
          <a:xfrm>
            <a:off x="1970924" y="1028700"/>
            <a:ext cx="6116552" cy="5486400"/>
          </a:xfrm>
          <a:prstGeom prst="rect">
            <a:avLst/>
          </a:prstGeom>
        </p:spPr>
      </p:pic>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Text Box 1"/>
          <p:cNvSpPr txBox="1">
            <a:spLocks noChangeArrowheads="1"/>
          </p:cNvSpPr>
          <p:nvPr/>
        </p:nvSpPr>
        <p:spPr bwMode="auto">
          <a:xfrm>
            <a:off x="358775" y="420688"/>
            <a:ext cx="9364663" cy="238848"/>
          </a:xfrm>
          <a:prstGeom prst="rect">
            <a:avLst/>
          </a:prstGeom>
          <a:noFill/>
          <a:ln w="9525">
            <a:noFill/>
            <a:miter lim="800000"/>
            <a:headEnd/>
            <a:tailEnd/>
          </a:ln>
        </p:spPr>
        <p:txBody>
          <a:bodyPr lIns="0" tIns="0" rIns="0" bIns="0">
            <a:spAutoFit/>
          </a:bodyPr>
          <a:lstStyle/>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sz="1600" b="1" dirty="0" err="1" smtClean="0">
                <a:solidFill>
                  <a:srgbClr val="FFFFFF"/>
                </a:solidFill>
                <a:latin typeface="Arial" charset="0"/>
              </a:rPr>
              <a:t>Association of Outcomes with Mutation Clearance Determined with the Use of a 40-Gene Panel.</a:t>
            </a:r>
            <a:endParaRPr lang="en-GB" sz="1600" b="1" dirty="0">
              <a:solidFill>
                <a:srgbClr val="FFFFFF"/>
              </a:solidFill>
              <a:latin typeface="Arial" charset="0"/>
            </a:endParaRPr>
          </a:p>
        </p:txBody>
      </p:sp>
      <p:pic>
        <p:nvPicPr>
          <p:cNvPr id="5122" name="Picture 2"/>
          <p:cNvPicPr>
            <a:picLocks noChangeAspect="1" noChangeArrowheads="1"/>
          </p:cNvPicPr>
          <p:nvPr/>
        </p:nvPicPr>
        <p:blipFill>
          <a:blip r:embed="rId3" cstate="print"/>
          <a:srcRect/>
          <a:stretch>
            <a:fillRect/>
          </a:stretch>
        </p:blipFill>
        <p:spPr bwMode="auto">
          <a:xfrm>
            <a:off x="6958013" y="6911975"/>
            <a:ext cx="2828925" cy="476250"/>
          </a:xfrm>
          <a:prstGeom prst="rect">
            <a:avLst/>
          </a:prstGeom>
          <a:noFill/>
        </p:spPr>
      </p:pic>
      <p:sp>
        <p:nvSpPr>
          <p:cNvPr id="5124" name="Text Box 4"/>
          <p:cNvSpPr txBox="1">
            <a:spLocks noChangeArrowheads="1"/>
          </p:cNvSpPr>
          <p:nvPr/>
        </p:nvSpPr>
        <p:spPr bwMode="auto">
          <a:xfrm>
            <a:off x="1970924" y="6583363"/>
            <a:ext cx="6116552" cy="179152"/>
          </a:xfrm>
          <a:prstGeom prst="rect">
            <a:avLst/>
          </a:prstGeom>
          <a:noFill/>
          <a:ln w="9525">
            <a:noFill/>
            <a:miter lim="800000"/>
            <a:headEnd/>
            <a:tailEnd/>
          </a:ln>
        </p:spPr>
        <p:txBody>
          <a:bodyPr lIns="0" tIns="0" rIns="0" bIns="0">
            <a:spAutoFit/>
          </a:bodyPr>
          <a:lstStyle/>
          <a:p>
            <a:pPr eaLnBrk="1">
              <a:lnSpc>
                <a:spcPct val="97000"/>
              </a:lnSpc>
              <a:buClr>
                <a:srgbClr val="FFFFFF"/>
              </a:buClr>
              <a:buSzPct val="45000"/>
              <a:buFont typeface="StarSymbol" charset="0"/>
              <a:buNone/>
              <a:tabLst>
                <a:tab pos="723900" algn="l"/>
                <a:tab pos="1447800" algn="l"/>
                <a:tab pos="2171700" algn="l"/>
                <a:tab pos="2895600" algn="l"/>
                <a:tab pos="3619500" algn="l"/>
              </a:tabLst>
            </a:pPr>
            <a:r>
              <a:rPr lang="en-GB" sz="1200" b="1" smtClean="0">
                <a:solidFill>
                  <a:srgbClr val="FFFFFF"/>
                </a:solidFill>
                <a:latin typeface="Arial" charset="0"/>
              </a:rPr>
              <a:t>Duncavage EJ et al. N Engl J Med 2018;379:1028-1041</a:t>
            </a:r>
            <a:endParaRPr lang="en-GB" sz="1200" b="1" dirty="0">
              <a:solidFill>
                <a:srgbClr val="FFFFFF"/>
              </a:solidFill>
              <a:latin typeface="Arial" charset="0"/>
            </a:endParaRPr>
          </a:p>
        </p:txBody>
      </p:sp>
      <p:pic>
        <p:nvPicPr>
          <p:cNvPr id="6" name="Picture 5" descr="Image"/>
          <p:cNvPicPr>
            <a:picLocks noChangeAspect="1"/>
          </p:cNvPicPr>
          <p:nvPr/>
        </p:nvPicPr>
        <p:blipFill>
          <a:blip r:embed="rId4" cstate="print"/>
          <a:stretch>
            <a:fillRect/>
          </a:stretch>
        </p:blipFill>
        <p:spPr>
          <a:xfrm>
            <a:off x="1970924" y="1028700"/>
            <a:ext cx="6116552" cy="5486400"/>
          </a:xfrm>
          <a:prstGeom prst="rect">
            <a:avLst/>
          </a:prstGeom>
        </p:spPr>
      </p:pic>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Text Box 1"/>
          <p:cNvSpPr txBox="1">
            <a:spLocks noChangeArrowheads="1"/>
          </p:cNvSpPr>
          <p:nvPr/>
        </p:nvSpPr>
        <p:spPr bwMode="auto">
          <a:xfrm>
            <a:off x="358775" y="420688"/>
            <a:ext cx="9364663" cy="238848"/>
          </a:xfrm>
          <a:prstGeom prst="rect">
            <a:avLst/>
          </a:prstGeom>
          <a:noFill/>
          <a:ln w="9525">
            <a:noFill/>
            <a:miter lim="800000"/>
            <a:headEnd/>
            <a:tailEnd/>
          </a:ln>
        </p:spPr>
        <p:txBody>
          <a:bodyPr lIns="0" tIns="0" rIns="0" bIns="0">
            <a:spAutoFit/>
          </a:bodyPr>
          <a:lstStyle/>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sz="1600" b="1" dirty="0" err="1" smtClean="0">
                <a:solidFill>
                  <a:srgbClr val="FFFFFF"/>
                </a:solidFill>
                <a:latin typeface="Arial" charset="0"/>
              </a:rPr>
              <a:t>Characteristics of the Patients at Initial Banking and Univariate Associations with Disease Progression.</a:t>
            </a:r>
            <a:endParaRPr lang="en-GB" sz="1600" b="1" dirty="0">
              <a:solidFill>
                <a:srgbClr val="FFFFFF"/>
              </a:solidFill>
              <a:latin typeface="Arial" charset="0"/>
            </a:endParaRPr>
          </a:p>
        </p:txBody>
      </p:sp>
      <p:pic>
        <p:nvPicPr>
          <p:cNvPr id="5122" name="Picture 2"/>
          <p:cNvPicPr>
            <a:picLocks noChangeAspect="1" noChangeArrowheads="1"/>
          </p:cNvPicPr>
          <p:nvPr/>
        </p:nvPicPr>
        <p:blipFill>
          <a:blip r:embed="rId3" cstate="print"/>
          <a:srcRect/>
          <a:stretch>
            <a:fillRect/>
          </a:stretch>
        </p:blipFill>
        <p:spPr bwMode="auto">
          <a:xfrm>
            <a:off x="6958013" y="6911975"/>
            <a:ext cx="2828925" cy="476250"/>
          </a:xfrm>
          <a:prstGeom prst="rect">
            <a:avLst/>
          </a:prstGeom>
          <a:noFill/>
        </p:spPr>
      </p:pic>
      <p:sp>
        <p:nvSpPr>
          <p:cNvPr id="5124" name="Text Box 4"/>
          <p:cNvSpPr txBox="1">
            <a:spLocks noChangeArrowheads="1"/>
          </p:cNvSpPr>
          <p:nvPr/>
        </p:nvSpPr>
        <p:spPr bwMode="auto">
          <a:xfrm>
            <a:off x="2934963" y="6583363"/>
            <a:ext cx="4188475" cy="179152"/>
          </a:xfrm>
          <a:prstGeom prst="rect">
            <a:avLst/>
          </a:prstGeom>
          <a:noFill/>
          <a:ln w="9525">
            <a:noFill/>
            <a:miter lim="800000"/>
            <a:headEnd/>
            <a:tailEnd/>
          </a:ln>
        </p:spPr>
        <p:txBody>
          <a:bodyPr lIns="0" tIns="0" rIns="0" bIns="0">
            <a:spAutoFit/>
          </a:bodyPr>
          <a:lstStyle/>
          <a:p>
            <a:pPr eaLnBrk="1">
              <a:lnSpc>
                <a:spcPct val="97000"/>
              </a:lnSpc>
              <a:buClr>
                <a:srgbClr val="FFFFFF"/>
              </a:buClr>
              <a:buSzPct val="45000"/>
              <a:buFont typeface="StarSymbol" charset="0"/>
              <a:buNone/>
              <a:tabLst>
                <a:tab pos="723900" algn="l"/>
                <a:tab pos="1447800" algn="l"/>
                <a:tab pos="2171700" algn="l"/>
                <a:tab pos="2895600" algn="l"/>
                <a:tab pos="3619500" algn="l"/>
              </a:tabLst>
            </a:pPr>
            <a:r>
              <a:rPr lang="en-GB" sz="1200" b="1" smtClean="0">
                <a:solidFill>
                  <a:srgbClr val="FFFFFF"/>
                </a:solidFill>
                <a:latin typeface="Arial" charset="0"/>
              </a:rPr>
              <a:t>Duncavage EJ et al. N Engl J Med 2018;379:1028-1041</a:t>
            </a:r>
            <a:endParaRPr lang="en-GB" sz="1200" b="1" dirty="0">
              <a:solidFill>
                <a:srgbClr val="FFFFFF"/>
              </a:solidFill>
              <a:latin typeface="Arial" charset="0"/>
            </a:endParaRPr>
          </a:p>
        </p:txBody>
      </p:sp>
      <p:pic>
        <p:nvPicPr>
          <p:cNvPr id="6" name="Picture 5" descr="Image"/>
          <p:cNvPicPr>
            <a:picLocks noChangeAspect="1"/>
          </p:cNvPicPr>
          <p:nvPr/>
        </p:nvPicPr>
        <p:blipFill>
          <a:blip r:embed="rId4" cstate="print"/>
          <a:stretch>
            <a:fillRect/>
          </a:stretch>
        </p:blipFill>
        <p:spPr>
          <a:xfrm>
            <a:off x="2934963" y="1028700"/>
            <a:ext cx="4188475" cy="5486400"/>
          </a:xfrm>
          <a:prstGeom prst="rect">
            <a:avLst/>
          </a:prstGeom>
        </p:spPr>
      </p:pic>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Text Box 1"/>
          <p:cNvSpPr txBox="1">
            <a:spLocks noChangeArrowheads="1"/>
          </p:cNvSpPr>
          <p:nvPr/>
        </p:nvSpPr>
        <p:spPr bwMode="auto">
          <a:xfrm>
            <a:off x="739775" y="787983"/>
            <a:ext cx="8604250" cy="417935"/>
          </a:xfrm>
          <a:prstGeom prst="rect">
            <a:avLst/>
          </a:prstGeom>
          <a:noFill/>
          <a:ln w="9525">
            <a:noFill/>
            <a:miter lim="800000"/>
            <a:headEnd/>
            <a:tailEnd/>
          </a:ln>
        </p:spPr>
        <p:txBody>
          <a:bodyPr lIns="0" tIns="0" rIns="0" bIns="0" anchor="ctr">
            <a:spAutoFit/>
          </a:bodyPr>
          <a:lstStyle/>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800" b="1" smtClean="0">
                <a:solidFill>
                  <a:srgbClr val="FFFFFF"/>
                </a:solidFill>
                <a:latin typeface="Arial" charset="0"/>
              </a:rPr>
              <a:t>Conclusions</a:t>
            </a:r>
            <a:endParaRPr lang="en-GB" sz="2800" b="1" dirty="0">
              <a:solidFill>
                <a:srgbClr val="FFFFFF"/>
              </a:solidFill>
              <a:latin typeface="Arial" charset="0"/>
            </a:endParaRPr>
          </a:p>
        </p:txBody>
      </p:sp>
      <p:sp>
        <p:nvSpPr>
          <p:cNvPr id="10242" name="Rectangle 2"/>
          <p:cNvSpPr>
            <a:spLocks noGrp="1" noChangeArrowheads="1"/>
          </p:cNvSpPr>
          <p:nvPr>
            <p:ph type="body"/>
          </p:nvPr>
        </p:nvSpPr>
        <p:spPr>
          <a:xfrm>
            <a:off x="739775" y="1549400"/>
            <a:ext cx="8607425" cy="5241925"/>
          </a:xfrm>
          <a:ln/>
        </p:spPr>
        <p:txBody>
          <a:bodyPr anchor="t"/>
          <a:lstStyle/>
          <a:p>
            <a:pPr marL="431800" indent="-323850" algn="l">
              <a:lnSpc>
                <a:spcPct val="92000"/>
              </a:lnSpc>
              <a:spcAft>
                <a:spcPts val="888"/>
              </a:spcAft>
              <a:buSzPct val="100000"/>
              <a:buFont typeface="Arial"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000" b="0" dirty="0" smtClean="0">
                <a:latin typeface="Arial" charset="0"/>
              </a:rPr>
              <a:t>The risk of disease progression was higher among patients with MDS in whom persistent disease–associated mutations were detected in the bone marrow 30 days after transplantation than among those in whom these mutations were not detected.</a:t>
            </a:r>
            <a:endParaRPr lang="en-GB" sz="2000" b="0" dirty="0">
              <a:latin typeface="Arial" charset="0"/>
            </a:endParaRPr>
          </a:p>
        </p:txBody>
      </p:sp>
      <p:pic>
        <p:nvPicPr>
          <p:cNvPr id="10243" name="Picture 3"/>
          <p:cNvPicPr>
            <a:picLocks noChangeAspect="1" noChangeArrowheads="1"/>
          </p:cNvPicPr>
          <p:nvPr/>
        </p:nvPicPr>
        <p:blipFill>
          <a:blip r:embed="rId3" cstate="print"/>
          <a:srcRect/>
          <a:stretch>
            <a:fillRect/>
          </a:stretch>
        </p:blipFill>
        <p:spPr bwMode="auto">
          <a:xfrm>
            <a:off x="6958013" y="6911975"/>
            <a:ext cx="2828925" cy="476250"/>
          </a:xfrm>
          <a:prstGeom prst="rect">
            <a:avLst/>
          </a:prstGeom>
          <a:noFill/>
        </p:spPr>
      </p:pic>
    </p:spTree>
  </p:cSld>
  <p:clrMapOvr>
    <a:masterClrMapping/>
  </p:clrMapOvr>
  <p:transition spd="med"/>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Gothic"/>
        <a:cs typeface="Gothic"/>
      </a:majorFont>
      <a:minorFont>
        <a:latin typeface="Times New Roman"/>
        <a:ea typeface="Gothic"/>
        <a:cs typeface="Gothic"/>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effectLst/>
            <a:latin typeface="Times New Roman" pitchFamily="16"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effectLst/>
            <a:latin typeface="Times New Roman" pitchFamily="16"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2820</TotalTime>
  <Words>731</Words>
  <Application>Microsoft Office PowerPoint</Application>
  <PresentationFormat>Custom</PresentationFormat>
  <Paragraphs>24</Paragraphs>
  <Slides>8</Slides>
  <Notes>8</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Bob Starbird</dc:creator>
  <cp:lastModifiedBy>Bender, Ellen</cp:lastModifiedBy>
  <cp:revision>15</cp:revision>
  <dcterms:modified xsi:type="dcterms:W3CDTF">2018-09-19T15:12:33Z</dcterms:modified>
</cp:coreProperties>
</file>