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9" r:id="rId4"/>
  </p:sldIdLst>
  <p:sldSz cx="3200400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100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88"/>
    <p:restoredTop sz="94706"/>
  </p:normalViewPr>
  <p:slideViewPr>
    <p:cSldViewPr>
      <p:cViewPr>
        <p:scale>
          <a:sx n="186" d="100"/>
          <a:sy n="186" d="100"/>
        </p:scale>
        <p:origin x="2800" y="-2416"/>
      </p:cViewPr>
      <p:guideLst>
        <p:guide orient="horz" pos="2160"/>
        <p:guide pos="100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41152A-9DD0-0E41-9219-866AD4D048D7}" type="datetimeFigureOut">
              <a:rPr lang="en-US" smtClean="0"/>
              <a:t>6/19/18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1162050"/>
            <a:ext cx="14636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73575"/>
            <a:ext cx="548640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D13B53-45A7-A849-A50C-5A46DA2611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543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030" y="2130427"/>
            <a:ext cx="272034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" y="3886200"/>
            <a:ext cx="224028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20290" y="274640"/>
            <a:ext cx="72009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" y="274640"/>
            <a:ext cx="210693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809" y="4406902"/>
            <a:ext cx="272034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809" y="2906713"/>
            <a:ext cx="272034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" y="1600202"/>
            <a:ext cx="141351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6870" y="1600202"/>
            <a:ext cx="141351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" y="1535113"/>
            <a:ext cx="1414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020" y="2174875"/>
            <a:ext cx="1414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25759" y="1535113"/>
            <a:ext cx="141462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25759" y="2174875"/>
            <a:ext cx="141462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1" y="273050"/>
            <a:ext cx="105290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268" y="273052"/>
            <a:ext cx="178911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1" y="1435102"/>
            <a:ext cx="105290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301" y="4800600"/>
            <a:ext cx="192024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7301" y="612775"/>
            <a:ext cx="192024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7301" y="5367338"/>
            <a:ext cx="192024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" y="274638"/>
            <a:ext cx="288036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" y="1600202"/>
            <a:ext cx="288036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" y="6356352"/>
            <a:ext cx="746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3470" y="6356352"/>
            <a:ext cx="10134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93620" y="6356352"/>
            <a:ext cx="746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4676705"/>
              </p:ext>
            </p:extLst>
          </p:nvPr>
        </p:nvGraphicFramePr>
        <p:xfrm>
          <a:off x="0" y="821597"/>
          <a:ext cx="3110508" cy="420421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928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112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63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32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0" dirty="0">
                          <a:effectLst/>
                        </a:rPr>
                        <a:t>Strain name</a:t>
                      </a:r>
                      <a:endParaRPr lang="en-US" sz="700" b="0" dirty="0">
                        <a:effectLst/>
                        <a:latin typeface="Arial" pitchFamily="34" charset="0"/>
                        <a:ea typeface="Arial"/>
                        <a:cs typeface="Arial" pitchFamily="34" charset="0"/>
                      </a:endParaRPr>
                    </a:p>
                  </a:txBody>
                  <a:tcPr marL="14663" marR="146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0" dirty="0">
                          <a:effectLst/>
                        </a:rPr>
                        <a:t>Genotype</a:t>
                      </a:r>
                      <a:endParaRPr lang="en-US" sz="700" b="0" dirty="0">
                        <a:effectLst/>
                        <a:latin typeface="Arial" pitchFamily="34" charset="0"/>
                        <a:ea typeface="Arial"/>
                        <a:cs typeface="Arial" pitchFamily="34" charset="0"/>
                      </a:endParaRPr>
                    </a:p>
                  </a:txBody>
                  <a:tcPr marL="14663" marR="146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0" dirty="0">
                          <a:effectLst/>
                        </a:rPr>
                        <a:t>Source</a:t>
                      </a:r>
                      <a:endParaRPr lang="en-US" sz="700" b="0" dirty="0">
                        <a:effectLst/>
                        <a:latin typeface="Arial" pitchFamily="34" charset="0"/>
                        <a:ea typeface="Arial"/>
                        <a:cs typeface="Arial" pitchFamily="34" charset="0"/>
                      </a:endParaRPr>
                    </a:p>
                  </a:txBody>
                  <a:tcPr marL="14663" marR="14663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24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 dirty="0">
                          <a:effectLst/>
                        </a:rPr>
                        <a:t>JKM111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 dirty="0">
                          <a:effectLst/>
                        </a:rPr>
                        <a:t>MATa, hml∆::ADE1, hmr∆::ADE1, ade1 leu2 lys5 ura3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b="0" u="none" strike="noStrike" kern="1200" dirty="0">
                          <a:effectLst/>
                        </a:rPr>
                        <a:t>Siyuan Le et al, 1999</a:t>
                      </a:r>
                      <a:endParaRPr lang="en-US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24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 dirty="0">
                          <a:effectLst/>
                        </a:rPr>
                        <a:t>AM1036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 baseline="0" dirty="0">
                          <a:effectLst/>
                        </a:rPr>
                        <a:t>JKM111, but PGSKU inserted between coordinates-193891-194040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u="none" strike="noStrike" dirty="0">
                          <a:effectLst/>
                        </a:rPr>
                        <a:t>This study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24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 dirty="0">
                          <a:effectLst/>
                        </a:rPr>
                        <a:t>AM1050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 dirty="0">
                          <a:effectLst/>
                        </a:rPr>
                        <a:t>AM1036, but </a:t>
                      </a:r>
                      <a:r>
                        <a:rPr lang="en-US" sz="700" b="0" i="1" u="none" strike="noStrike" dirty="0">
                          <a:effectLst/>
                        </a:rPr>
                        <a:t>RBK1</a:t>
                      </a:r>
                      <a:r>
                        <a:rPr lang="en-US" sz="700" b="0" u="none" strike="noStrike" dirty="0">
                          <a:effectLst/>
                        </a:rPr>
                        <a:t>::</a:t>
                      </a:r>
                      <a:r>
                        <a:rPr lang="en-US" sz="700" b="0" i="1" u="none" strike="noStrike" dirty="0">
                          <a:effectLst/>
                        </a:rPr>
                        <a:t>PHO87</a:t>
                      </a:r>
                      <a:r>
                        <a:rPr lang="en-US" sz="700" b="0" u="none" strike="noStrike" dirty="0">
                          <a:effectLst/>
                        </a:rPr>
                        <a:t> in inverted orientation to original </a:t>
                      </a:r>
                      <a:r>
                        <a:rPr lang="en-US" sz="700" b="0" i="1" u="none" strike="noStrike" dirty="0">
                          <a:effectLst/>
                        </a:rPr>
                        <a:t>PHO87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 dirty="0">
                          <a:effectLst/>
                        </a:rPr>
                        <a:t>This study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98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 dirty="0">
                          <a:effectLst/>
                        </a:rPr>
                        <a:t>AM1102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 dirty="0">
                          <a:effectLst/>
                        </a:rPr>
                        <a:t>AM1050, but </a:t>
                      </a:r>
                      <a:r>
                        <a:rPr lang="en-US" sz="700" b="0" i="1" u="none" strike="noStrike" dirty="0">
                          <a:effectLst/>
                        </a:rPr>
                        <a:t>ade3::GAL/HO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 dirty="0">
                          <a:effectLst/>
                        </a:rPr>
                        <a:t>This study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24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 dirty="0">
                          <a:effectLst/>
                        </a:rPr>
                        <a:t>AM1352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 dirty="0">
                          <a:effectLst/>
                        </a:rPr>
                        <a:t>AM1102, but pCORE inserted into spacer between inverted repeats of </a:t>
                      </a:r>
                      <a:r>
                        <a:rPr lang="en-US" sz="700" b="0" i="1" u="none" strike="noStrike" dirty="0">
                          <a:effectLst/>
                        </a:rPr>
                        <a:t>PHO87</a:t>
                      </a:r>
                      <a:r>
                        <a:rPr lang="en-US" sz="700" b="0" u="none" strike="noStrike" dirty="0">
                          <a:effectLst/>
                        </a:rPr>
                        <a:t>.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 dirty="0">
                          <a:effectLst/>
                        </a:rPr>
                        <a:t>This study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24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 dirty="0">
                          <a:effectLst/>
                        </a:rPr>
                        <a:t>AM1354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 dirty="0">
                          <a:effectLst/>
                        </a:rPr>
                        <a:t>AM1050, but pGSKU inserted into spacer between inverted repeats of </a:t>
                      </a:r>
                      <a:r>
                        <a:rPr lang="en-US" sz="700" b="0" i="1" u="none" strike="noStrike" dirty="0">
                          <a:effectLst/>
                        </a:rPr>
                        <a:t>PHO87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>
                          <a:effectLst/>
                        </a:rPr>
                        <a:t>This study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2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 dirty="0">
                          <a:effectLst/>
                        </a:rPr>
                        <a:t>AM1361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 dirty="0">
                          <a:effectLst/>
                        </a:rPr>
                        <a:t>AM1102, but </a:t>
                      </a:r>
                      <a:r>
                        <a:rPr lang="en-US" sz="700" b="0" i="1" u="none" strike="noStrike" dirty="0">
                          <a:effectLst/>
                        </a:rPr>
                        <a:t>rad51::KAN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>
                          <a:effectLst/>
                        </a:rPr>
                        <a:t>This study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327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 dirty="0">
                          <a:effectLst/>
                        </a:rPr>
                        <a:t>AM1362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 dirty="0">
                          <a:effectLst/>
                        </a:rPr>
                        <a:t>AM1102, but </a:t>
                      </a:r>
                      <a:r>
                        <a:rPr lang="en-US" sz="700" b="0" i="1" u="none" strike="noStrike" dirty="0">
                          <a:effectLst/>
                        </a:rPr>
                        <a:t>rad52::KAN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 dirty="0">
                          <a:effectLst/>
                        </a:rPr>
                        <a:t>This study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327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 dirty="0">
                          <a:effectLst/>
                        </a:rPr>
                        <a:t>AM1365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 dirty="0">
                          <a:effectLst/>
                        </a:rPr>
                        <a:t>AM1102, but </a:t>
                      </a:r>
                      <a:r>
                        <a:rPr lang="en-US" sz="700" b="0" i="1" u="none" strike="noStrike" dirty="0">
                          <a:effectLst/>
                        </a:rPr>
                        <a:t>rad1::LEU2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 dirty="0">
                          <a:effectLst/>
                        </a:rPr>
                        <a:t>This study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327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>
                          <a:effectLst/>
                        </a:rPr>
                        <a:t>AM1366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 dirty="0">
                          <a:effectLst/>
                        </a:rPr>
                        <a:t>AM1102, but </a:t>
                      </a:r>
                      <a:r>
                        <a:rPr lang="en-US" sz="700" b="0" i="1" u="none" strike="noStrike" dirty="0">
                          <a:effectLst/>
                        </a:rPr>
                        <a:t>sae2::KAN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 dirty="0">
                          <a:effectLst/>
                        </a:rPr>
                        <a:t>This study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24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 dirty="0">
                          <a:effectLst/>
                        </a:rPr>
                        <a:t>AM1398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 dirty="0">
                          <a:effectLst/>
                        </a:rPr>
                        <a:t>AM1354, but PGSKU deleted to get 500bp spacer between 2-kb </a:t>
                      </a:r>
                      <a:r>
                        <a:rPr lang="en-US" sz="700" b="0" i="1" u="none" strike="noStrike" dirty="0">
                          <a:effectLst/>
                        </a:rPr>
                        <a:t>PHO87</a:t>
                      </a:r>
                      <a:r>
                        <a:rPr lang="en-US" sz="700" b="0" u="none" strike="noStrike" dirty="0">
                          <a:effectLst/>
                        </a:rPr>
                        <a:t> inverted repeats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 dirty="0">
                          <a:effectLst/>
                        </a:rPr>
                        <a:t>This study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24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 dirty="0">
                          <a:effectLst/>
                        </a:rPr>
                        <a:t>AM1399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 dirty="0">
                          <a:effectLst/>
                        </a:rPr>
                        <a:t>AM1354, but PGSKU deleted to get 100bp spacer between 2-kb </a:t>
                      </a:r>
                      <a:r>
                        <a:rPr lang="en-US" sz="700" b="0" i="1" u="none" strike="noStrike" dirty="0">
                          <a:effectLst/>
                        </a:rPr>
                        <a:t>PHO87</a:t>
                      </a:r>
                      <a:r>
                        <a:rPr lang="en-US" sz="700" b="0" u="none" strike="noStrike" dirty="0">
                          <a:effectLst/>
                        </a:rPr>
                        <a:t> inverted repeats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 dirty="0">
                          <a:effectLst/>
                        </a:rPr>
                        <a:t>This study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24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 dirty="0">
                          <a:effectLst/>
                        </a:rPr>
                        <a:t>AM1648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 dirty="0">
                          <a:effectLst/>
                        </a:rPr>
                        <a:t>AM1354, but PGSKU deleted to get 12bp gap between 2-kb </a:t>
                      </a:r>
                      <a:r>
                        <a:rPr lang="en-US" sz="700" b="0" i="1" u="none" strike="noStrike" dirty="0">
                          <a:effectLst/>
                        </a:rPr>
                        <a:t>PHO87</a:t>
                      </a:r>
                      <a:r>
                        <a:rPr lang="en-US" sz="700" b="0" u="none" strike="noStrike" dirty="0">
                          <a:effectLst/>
                        </a:rPr>
                        <a:t> inverted repeats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 dirty="0">
                          <a:effectLst/>
                        </a:rPr>
                        <a:t>This study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16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>
                          <a:effectLst/>
                        </a:rPr>
                        <a:t>AM1400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 dirty="0">
                          <a:effectLst/>
                        </a:rPr>
                        <a:t>AM1365, but </a:t>
                      </a:r>
                      <a:r>
                        <a:rPr lang="en-US" sz="700" b="0" i="1" u="none" strike="noStrike" dirty="0">
                          <a:effectLst/>
                        </a:rPr>
                        <a:t>rad51::KAN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 dirty="0">
                          <a:effectLst/>
                        </a:rPr>
                        <a:t>This study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327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 dirty="0">
                          <a:effectLst/>
                        </a:rPr>
                        <a:t>AM1401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 dirty="0">
                          <a:effectLst/>
                        </a:rPr>
                        <a:t>AM1365, but </a:t>
                      </a:r>
                      <a:r>
                        <a:rPr lang="en-US" sz="700" b="0" i="1" u="none" strike="noStrike" dirty="0">
                          <a:effectLst/>
                        </a:rPr>
                        <a:t>rad52::KAN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 dirty="0">
                          <a:effectLst/>
                        </a:rPr>
                        <a:t>This study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327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 dirty="0">
                          <a:effectLst/>
                        </a:rPr>
                        <a:t>AM1404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 dirty="0">
                          <a:effectLst/>
                        </a:rPr>
                        <a:t>AM1365, but </a:t>
                      </a:r>
                      <a:r>
                        <a:rPr lang="en-US" sz="700" b="0" i="1" u="none" strike="noStrike" dirty="0">
                          <a:effectLst/>
                        </a:rPr>
                        <a:t>sae2::KAN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u="none" strike="noStrike" dirty="0">
                          <a:effectLst/>
                        </a:rPr>
                        <a:t>This study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49B85133-2487-6D43-906B-4CBFEAE90AD1}"/>
              </a:ext>
            </a:extLst>
          </p:cNvPr>
          <p:cNvSpPr/>
          <p:nvPr/>
        </p:nvSpPr>
        <p:spPr>
          <a:xfrm>
            <a:off x="19616" y="533400"/>
            <a:ext cx="203613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00" b="1" u="sng" dirty="0">
                <a:latin typeface="Arial" panose="020B0604020202020204" pitchFamily="34" charset="0"/>
                <a:cs typeface="Arial" panose="020B0604020202020204" pitchFamily="34" charset="0"/>
              </a:rPr>
              <a:t>Table-S1: List of strains used for this study</a:t>
            </a:r>
            <a:endParaRPr lang="en-US" sz="700" b="1" u="sng" dirty="0"/>
          </a:p>
        </p:txBody>
      </p:sp>
    </p:spTree>
    <p:extLst>
      <p:ext uri="{BB962C8B-B14F-4D97-AF65-F5344CB8AC3E}">
        <p14:creationId xmlns:p14="http://schemas.microsoft.com/office/powerpoint/2010/main" val="3569421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0964999"/>
              </p:ext>
            </p:extLst>
          </p:nvPr>
        </p:nvGraphicFramePr>
        <p:xfrm>
          <a:off x="48768" y="859045"/>
          <a:ext cx="3108960" cy="561795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60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07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60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Strain name</a:t>
                      </a:r>
                      <a:endParaRPr lang="en-US" sz="700" dirty="0">
                        <a:effectLst/>
                        <a:latin typeface="Arial" pitchFamily="34" charset="0"/>
                        <a:ea typeface="Arial"/>
                        <a:cs typeface="Arial" pitchFamily="34" charset="0"/>
                      </a:endParaRPr>
                    </a:p>
                  </a:txBody>
                  <a:tcPr marL="14663" marR="146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Genotype</a:t>
                      </a:r>
                      <a:endParaRPr lang="en-US" sz="700" dirty="0">
                        <a:effectLst/>
                        <a:latin typeface="Arial" pitchFamily="34" charset="0"/>
                        <a:ea typeface="Arial"/>
                        <a:cs typeface="Arial" pitchFamily="34" charset="0"/>
                      </a:endParaRPr>
                    </a:p>
                  </a:txBody>
                  <a:tcPr marL="14663" marR="146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Source</a:t>
                      </a:r>
                      <a:endParaRPr lang="en-US" sz="700" dirty="0">
                        <a:effectLst/>
                        <a:latin typeface="Arial" pitchFamily="34" charset="0"/>
                        <a:ea typeface="Arial"/>
                        <a:cs typeface="Arial" pitchFamily="34" charset="0"/>
                      </a:endParaRPr>
                    </a:p>
                  </a:txBody>
                  <a:tcPr marL="14663" marR="14663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AM1681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AM1102, but </a:t>
                      </a:r>
                      <a:r>
                        <a:rPr lang="en-US" sz="700" i="1" u="none" strike="noStrike" dirty="0">
                          <a:effectLst/>
                        </a:rPr>
                        <a:t>bar1::ADE3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This study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AM1728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AM1681, but </a:t>
                      </a:r>
                      <a:r>
                        <a:rPr lang="en-US" sz="700" i="1" u="none" strike="noStrike" dirty="0">
                          <a:effectLst/>
                        </a:rPr>
                        <a:t>ku70::KAN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This study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AM1744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AM1728, but </a:t>
                      </a:r>
                      <a:r>
                        <a:rPr lang="en-US" sz="700" i="1" u="none" strike="noStrike" dirty="0">
                          <a:effectLst/>
                        </a:rPr>
                        <a:t>rad1::LEU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This study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AM1757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AM1398, but </a:t>
                      </a:r>
                      <a:r>
                        <a:rPr lang="en-US" sz="700" i="1" u="none" strike="noStrike" dirty="0">
                          <a:effectLst/>
                        </a:rPr>
                        <a:t>Ade3::Gal: HO 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This study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AM1760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AM1399, but </a:t>
                      </a:r>
                      <a:r>
                        <a:rPr lang="en-US" sz="700" i="1" u="none" strike="noStrike" dirty="0">
                          <a:effectLst/>
                        </a:rPr>
                        <a:t>Ade3::Gal: HO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This study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AM1762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AM1648, but </a:t>
                      </a:r>
                      <a:r>
                        <a:rPr lang="en-US" sz="700" i="1" u="none" strike="noStrike" dirty="0">
                          <a:effectLst/>
                        </a:rPr>
                        <a:t>Ade3::Gal:HO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This study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AM1985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AM1757, but </a:t>
                      </a:r>
                      <a:r>
                        <a:rPr lang="en-US" sz="700" i="1" u="none" strike="noStrike" dirty="0">
                          <a:effectLst/>
                        </a:rPr>
                        <a:t>rad1::Leu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This study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AM1990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AM1760, but</a:t>
                      </a:r>
                      <a:r>
                        <a:rPr lang="en-US" sz="700" i="1" u="none" strike="noStrike" dirty="0">
                          <a:effectLst/>
                        </a:rPr>
                        <a:t> rad1::Leu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This study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AM1995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AM1765, but </a:t>
                      </a:r>
                      <a:r>
                        <a:rPr lang="en-US" sz="700" i="1" u="none" strike="noStrike" dirty="0">
                          <a:effectLst/>
                        </a:rPr>
                        <a:t>rad1::Leu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This study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AM2028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AM1762, but </a:t>
                      </a:r>
                      <a:r>
                        <a:rPr lang="en-US" sz="700" i="1" u="none" strike="noStrike" dirty="0">
                          <a:effectLst/>
                        </a:rPr>
                        <a:t>sae2::KAN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This study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AM2040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AM1995, but </a:t>
                      </a:r>
                      <a:r>
                        <a:rPr lang="en-US" sz="700" i="1" u="none" strike="noStrike" dirty="0">
                          <a:effectLst/>
                        </a:rPr>
                        <a:t>sae2::KAN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This study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AM2052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AM1757, but </a:t>
                      </a:r>
                      <a:r>
                        <a:rPr lang="en-US" sz="700" i="1" u="none" strike="noStrike" dirty="0">
                          <a:effectLst/>
                        </a:rPr>
                        <a:t>rad52::KAN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This study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AM2055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AM1760, but </a:t>
                      </a:r>
                      <a:r>
                        <a:rPr lang="en-US" sz="700" i="1" u="none" strike="noStrike" dirty="0">
                          <a:effectLst/>
                        </a:rPr>
                        <a:t>rad52::KAN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This study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AM2056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AM1765, but </a:t>
                      </a:r>
                      <a:r>
                        <a:rPr lang="en-US" sz="700" i="1" u="none" strike="noStrike" dirty="0">
                          <a:effectLst/>
                        </a:rPr>
                        <a:t>rad52::KAN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This study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AM2057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AM1760, but </a:t>
                      </a:r>
                      <a:r>
                        <a:rPr lang="en-US" sz="700" i="1" u="none" strike="noStrike" dirty="0">
                          <a:effectLst/>
                        </a:rPr>
                        <a:t>sae2::KAN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This study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AM2077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AM1102, but </a:t>
                      </a:r>
                      <a:r>
                        <a:rPr lang="en-US" sz="700" i="1" u="none" strike="noStrike" dirty="0">
                          <a:effectLst/>
                        </a:rPr>
                        <a:t>rad2::KAN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This study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AM2078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AM1365, but </a:t>
                      </a:r>
                      <a:r>
                        <a:rPr lang="en-US" sz="700" i="1" u="none" strike="noStrike" dirty="0">
                          <a:effectLst/>
                        </a:rPr>
                        <a:t>rad2::KAN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This study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1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AM2079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AM1102, but </a:t>
                      </a:r>
                      <a:r>
                        <a:rPr lang="en-US" sz="700" i="1" u="none" strike="noStrike" dirty="0">
                          <a:effectLst/>
                        </a:rPr>
                        <a:t>rad10::KAN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This study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1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AM2080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AM1365, but </a:t>
                      </a:r>
                      <a:r>
                        <a:rPr lang="en-US" sz="700" i="1" u="none" strike="noStrike" dirty="0">
                          <a:effectLst/>
                        </a:rPr>
                        <a:t>rad10::KAN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This study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1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AM2081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AM1102, but </a:t>
                      </a:r>
                      <a:r>
                        <a:rPr lang="en-US" sz="700" i="1" u="none" strike="noStrike" dirty="0">
                          <a:effectLst/>
                        </a:rPr>
                        <a:t>rad14::KAN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This study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1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AM2082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AM1365, but </a:t>
                      </a:r>
                      <a:r>
                        <a:rPr lang="en-US" sz="700" i="1" u="none" strike="noStrike" dirty="0">
                          <a:effectLst/>
                        </a:rPr>
                        <a:t>rad14::KAN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This study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1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AM2087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AM1102, but </a:t>
                      </a:r>
                      <a:r>
                        <a:rPr lang="en-US" sz="700" i="1" u="none" strike="noStrike" dirty="0">
                          <a:effectLst/>
                        </a:rPr>
                        <a:t>mus81::KAN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This study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1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AM2088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AM1365, but </a:t>
                      </a:r>
                      <a:r>
                        <a:rPr lang="en-US" sz="700" i="1" u="none" strike="noStrike" dirty="0">
                          <a:effectLst/>
                        </a:rPr>
                        <a:t>mus81::KAN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This study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1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AM2089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AM1102, but </a:t>
                      </a:r>
                      <a:r>
                        <a:rPr lang="en-US" sz="700" i="1" u="none" strike="noStrike" dirty="0">
                          <a:effectLst/>
                        </a:rPr>
                        <a:t>slx1::KAN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This study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21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AM2090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AM1365, but slx1::KAN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This study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CB9C3315-B51F-DE45-A626-D6D647E233F6}"/>
              </a:ext>
            </a:extLst>
          </p:cNvPr>
          <p:cNvSpPr/>
          <p:nvPr/>
        </p:nvSpPr>
        <p:spPr>
          <a:xfrm>
            <a:off x="19616" y="533400"/>
            <a:ext cx="203613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00" b="1" u="sng" dirty="0">
                <a:latin typeface="Arial" panose="020B0604020202020204" pitchFamily="34" charset="0"/>
                <a:cs typeface="Arial" panose="020B0604020202020204" pitchFamily="34" charset="0"/>
              </a:rPr>
              <a:t>Table-S1: List of strains used for this study</a:t>
            </a:r>
            <a:endParaRPr lang="en-US" sz="700" b="1" u="sng" dirty="0"/>
          </a:p>
        </p:txBody>
      </p:sp>
    </p:spTree>
    <p:extLst>
      <p:ext uri="{BB962C8B-B14F-4D97-AF65-F5344CB8AC3E}">
        <p14:creationId xmlns:p14="http://schemas.microsoft.com/office/powerpoint/2010/main" val="1691938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7085473"/>
              </p:ext>
            </p:extLst>
          </p:nvPr>
        </p:nvGraphicFramePr>
        <p:xfrm>
          <a:off x="48768" y="873004"/>
          <a:ext cx="3108960" cy="451135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60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07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60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Strain name</a:t>
                      </a:r>
                      <a:endParaRPr lang="en-US" sz="700" dirty="0">
                        <a:effectLst/>
                        <a:latin typeface="Arial" pitchFamily="34" charset="0"/>
                        <a:ea typeface="Arial"/>
                        <a:cs typeface="Arial" pitchFamily="34" charset="0"/>
                      </a:endParaRPr>
                    </a:p>
                  </a:txBody>
                  <a:tcPr marL="14663" marR="146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Genotype</a:t>
                      </a:r>
                      <a:endParaRPr lang="en-US" sz="700" dirty="0">
                        <a:effectLst/>
                        <a:latin typeface="Arial" pitchFamily="34" charset="0"/>
                        <a:ea typeface="Arial"/>
                        <a:cs typeface="Arial" pitchFamily="34" charset="0"/>
                      </a:endParaRPr>
                    </a:p>
                  </a:txBody>
                  <a:tcPr marL="14663" marR="146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Source</a:t>
                      </a:r>
                      <a:endParaRPr lang="en-US" sz="700" dirty="0">
                        <a:effectLst/>
                        <a:latin typeface="Arial" pitchFamily="34" charset="0"/>
                        <a:ea typeface="Arial"/>
                        <a:cs typeface="Arial" pitchFamily="34" charset="0"/>
                      </a:endParaRPr>
                    </a:p>
                  </a:txBody>
                  <a:tcPr marL="14663" marR="14663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AM2091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AM1102, but </a:t>
                      </a:r>
                      <a:r>
                        <a:rPr lang="en-US" sz="700" i="1" u="none" strike="noStrike" dirty="0">
                          <a:effectLst/>
                        </a:rPr>
                        <a:t>slx4::KAN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This study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AM2092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AM1365, but </a:t>
                      </a:r>
                      <a:r>
                        <a:rPr lang="en-US" sz="700" i="1" u="none" strike="noStrike" dirty="0">
                          <a:effectLst/>
                        </a:rPr>
                        <a:t>slx4::KAN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This study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AM2093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AM1102, but </a:t>
                      </a:r>
                      <a:r>
                        <a:rPr lang="en-US" sz="700" i="1" u="none" strike="noStrike" dirty="0">
                          <a:effectLst/>
                        </a:rPr>
                        <a:t>yen1::KAN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This study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AM2094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AM1365, but </a:t>
                      </a:r>
                      <a:r>
                        <a:rPr lang="en-US" sz="700" i="1" u="none" strike="noStrike" dirty="0">
                          <a:effectLst/>
                        </a:rPr>
                        <a:t>yen1::KAN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This study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AM2207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AM2028, but </a:t>
                      </a:r>
                      <a:r>
                        <a:rPr lang="en-US" sz="700" i="1" u="none" strike="noStrike" dirty="0">
                          <a:effectLst/>
                        </a:rPr>
                        <a:t>rad52::LEU2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This study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AM2240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AM1102, but </a:t>
                      </a:r>
                      <a:r>
                        <a:rPr lang="en-US" sz="700" i="1" u="none" strike="noStrike" dirty="0">
                          <a:effectLst/>
                        </a:rPr>
                        <a:t>saw1::KAN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This study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AM4700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AM1365, but </a:t>
                      </a:r>
                      <a:r>
                        <a:rPr lang="en-US" sz="7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rad51::HPHMX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u="none" strike="noStrike" dirty="0">
                          <a:effectLst/>
                        </a:rPr>
                        <a:t>This study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255611998"/>
                  </a:ext>
                </a:extLst>
              </a:tr>
              <a:tr h="21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AM4703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AM2028, but </a:t>
                      </a:r>
                      <a:r>
                        <a:rPr lang="en-US" sz="7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rad51::HPHMX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u="none" strike="noStrike" dirty="0">
                          <a:effectLst/>
                        </a:rPr>
                        <a:t>This study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52224108"/>
                  </a:ext>
                </a:extLst>
              </a:tr>
              <a:tr h="3087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AM2290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AM1352, but pCORE deleted to get 1kb spacer with sequences from lambda DNA  between Inverted repeats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This study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AM2295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AM1352, but pCORE deleted to get 1.5kb spacer with sequences from lambda DNA  between Inverted repeats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This study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AM2309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AM2290, but </a:t>
                      </a:r>
                      <a:r>
                        <a:rPr lang="en-US" sz="700" i="1" u="none" strike="noStrike" dirty="0">
                          <a:effectLst/>
                        </a:rPr>
                        <a:t>rad1::LEU2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This study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AM2314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AM2295, but </a:t>
                      </a:r>
                      <a:r>
                        <a:rPr lang="en-US" sz="700" i="1" u="none" strike="noStrike" dirty="0">
                          <a:effectLst/>
                        </a:rPr>
                        <a:t>rad1::LEU2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This study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AM476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MATα-inc ade1 met13 ura3 leu2,3-112 trp1 thr4::URA3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Chung et al. 2010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1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AM2400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AM476, but </a:t>
                      </a:r>
                      <a:r>
                        <a:rPr lang="en-US" sz="700" i="1" u="none" strike="noStrike" dirty="0">
                          <a:effectLst/>
                        </a:rPr>
                        <a:t>rad1::LEU2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This study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AM2464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AM919, but </a:t>
                      </a:r>
                      <a:r>
                        <a:rPr lang="en-US" sz="700" i="1" u="none" strike="noStrike" dirty="0">
                          <a:effectLst/>
                        </a:rPr>
                        <a:t>rad1::LEU2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This study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AM2584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AM476, but </a:t>
                      </a:r>
                      <a:r>
                        <a:rPr lang="en-US" sz="700" i="1" u="none" strike="noStrike" dirty="0">
                          <a:effectLst/>
                        </a:rPr>
                        <a:t>sae2::KAN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This study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AM2589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AM2400, but </a:t>
                      </a:r>
                      <a:r>
                        <a:rPr lang="en-US" sz="700" i="1" u="none" strike="noStrike" dirty="0">
                          <a:effectLst/>
                        </a:rPr>
                        <a:t>sae2::KAN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This study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AM2603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AM914, but </a:t>
                      </a:r>
                      <a:r>
                        <a:rPr lang="en-US" sz="700" i="1" u="none" strike="noStrike" dirty="0">
                          <a:effectLst/>
                        </a:rPr>
                        <a:t>sae2::KAN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This study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5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AM2612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AM2240, but </a:t>
                      </a:r>
                      <a:r>
                        <a:rPr lang="en-US" sz="700" i="1" u="none" strike="noStrike" dirty="0">
                          <a:effectLst/>
                        </a:rPr>
                        <a:t>rad1::LEU2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This study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4010FACE-31BB-7D45-A3E9-7FC4AEB3D6A8}"/>
              </a:ext>
            </a:extLst>
          </p:cNvPr>
          <p:cNvSpPr/>
          <p:nvPr/>
        </p:nvSpPr>
        <p:spPr>
          <a:xfrm>
            <a:off x="19616" y="533400"/>
            <a:ext cx="203613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00" b="1" u="sng" dirty="0">
                <a:latin typeface="Arial" panose="020B0604020202020204" pitchFamily="34" charset="0"/>
                <a:cs typeface="Arial" panose="020B0604020202020204" pitchFamily="34" charset="0"/>
              </a:rPr>
              <a:t>Table-S1: List of strains used for this study</a:t>
            </a:r>
            <a:endParaRPr lang="en-US" sz="700" b="1" u="sng" dirty="0"/>
          </a:p>
        </p:txBody>
      </p:sp>
    </p:spTree>
    <p:extLst>
      <p:ext uri="{BB962C8B-B14F-4D97-AF65-F5344CB8AC3E}">
        <p14:creationId xmlns:p14="http://schemas.microsoft.com/office/powerpoint/2010/main" val="31413091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1289</TotalTime>
  <Words>673</Words>
  <Application>Microsoft Macintosh PowerPoint</Application>
  <PresentationFormat>Custom</PresentationFormat>
  <Paragraphs>192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Sree</dc:creator>
  <cp:lastModifiedBy>sreejith ramakrishnan</cp:lastModifiedBy>
  <cp:revision>107</cp:revision>
  <cp:lastPrinted>2013-08-16T19:56:09Z</cp:lastPrinted>
  <dcterms:created xsi:type="dcterms:W3CDTF">2006-08-16T00:00:00Z</dcterms:created>
  <dcterms:modified xsi:type="dcterms:W3CDTF">2018-06-19T21:15:30Z</dcterms:modified>
</cp:coreProperties>
</file>