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308" r:id="rId2"/>
    <p:sldId id="310" r:id="rId3"/>
    <p:sldId id="313" r:id="rId4"/>
    <p:sldId id="318" r:id="rId5"/>
    <p:sldId id="311" r:id="rId6"/>
    <p:sldId id="289" r:id="rId7"/>
    <p:sldId id="305" r:id="rId8"/>
    <p:sldId id="314" r:id="rId9"/>
    <p:sldId id="315" r:id="rId10"/>
    <p:sldId id="290" r:id="rId11"/>
    <p:sldId id="306" r:id="rId12"/>
    <p:sldId id="291" r:id="rId13"/>
    <p:sldId id="307" r:id="rId14"/>
    <p:sldId id="292" r:id="rId15"/>
    <p:sldId id="321" r:id="rId16"/>
    <p:sldId id="322" r:id="rId17"/>
    <p:sldId id="319" r:id="rId18"/>
    <p:sldId id="32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6" autoAdjust="0"/>
  </p:normalViewPr>
  <p:slideViewPr>
    <p:cSldViewPr snapToObjects="1"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yzhou:Desktop:Recovered_Data:Desktop:HMP:may1_frozen_data:KATHIE:biome.type.analysis:subsampling.biometype:stool:stool.subsampling.summary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yzhou:Desktop:Recovered_Data:Desktop:HMP:may1_frozen_data:KATHIE:biome.type.analysis:subsampling.biometype:stool:stool.subsampling.summar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yzhou:Desktop:Recovered_Data:Desktop:HMP:may1_frozen_data:KATHIE:biome.type.analysis:alpha.diveristy:18site.shannon.tx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Two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50 samples</c:v>
                </c:pt>
                <c:pt idx="1">
                  <c:v>100 samples</c:v>
                </c:pt>
                <c:pt idx="2">
                  <c:v>150 samples</c:v>
                </c:pt>
                <c:pt idx="3">
                  <c:v>180 samples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52</c:v>
                </c:pt>
                <c:pt idx="1">
                  <c:v>36</c:v>
                </c:pt>
                <c:pt idx="2">
                  <c:v>23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Three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50 samples</c:v>
                </c:pt>
                <c:pt idx="1">
                  <c:v>100 samples</c:v>
                </c:pt>
                <c:pt idx="2">
                  <c:v>150 samples</c:v>
                </c:pt>
                <c:pt idx="3">
                  <c:v>180 samples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37</c:v>
                </c:pt>
                <c:pt idx="1">
                  <c:v>55</c:v>
                </c:pt>
                <c:pt idx="2">
                  <c:v>65</c:v>
                </c:pt>
                <c:pt idx="3">
                  <c:v>72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Four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50 samples</c:v>
                </c:pt>
                <c:pt idx="1">
                  <c:v>100 samples</c:v>
                </c:pt>
                <c:pt idx="2">
                  <c:v>150 samples</c:v>
                </c:pt>
                <c:pt idx="3">
                  <c:v>180 samples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7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Five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50 samples</c:v>
                </c:pt>
                <c:pt idx="1">
                  <c:v>100 samples</c:v>
                </c:pt>
                <c:pt idx="2">
                  <c:v>150 samples</c:v>
                </c:pt>
                <c:pt idx="3">
                  <c:v>180 samples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9162368"/>
        <c:axId val="99172352"/>
      </c:barChart>
      <c:catAx>
        <c:axId val="99162368"/>
        <c:scaling>
          <c:orientation val="minMax"/>
        </c:scaling>
        <c:delete val="0"/>
        <c:axPos val="b"/>
        <c:majorTickMark val="out"/>
        <c:minorTickMark val="none"/>
        <c:tickLblPos val="nextTo"/>
        <c:crossAx val="99172352"/>
        <c:crosses val="autoZero"/>
        <c:auto val="1"/>
        <c:lblAlgn val="ctr"/>
        <c:lblOffset val="100"/>
        <c:noMultiLvlLbl val="0"/>
      </c:catAx>
      <c:valAx>
        <c:axId val="9917235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/>
                  <a:t>Probability</a:t>
                </a:r>
              </a:p>
            </c:rich>
          </c:tx>
          <c:layout/>
          <c:overlay val="0"/>
        </c:title>
        <c:numFmt formatCode="0%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1623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Sheet1!$A$7</c:f>
              <c:strCache>
                <c:ptCount val="1"/>
                <c:pt idx="0">
                  <c:v>50 samples</c:v>
                </c:pt>
              </c:strCache>
            </c:strRef>
          </c:tx>
          <c:cat>
            <c:strRef>
              <c:f>Sheet1!$B$6:$E$6</c:f>
              <c:strCache>
                <c:ptCount val="4"/>
                <c:pt idx="0">
                  <c:v>Two</c:v>
                </c:pt>
                <c:pt idx="1">
                  <c:v>Three</c:v>
                </c:pt>
                <c:pt idx="2">
                  <c:v>Four</c:v>
                </c:pt>
                <c:pt idx="3">
                  <c:v>Five</c:v>
                </c:pt>
              </c:strCache>
            </c:strRef>
          </c:cat>
          <c:val>
            <c:numRef>
              <c:f>Sheet1!$B$7:$E$7</c:f>
              <c:numCache>
                <c:formatCode>General</c:formatCode>
                <c:ptCount val="4"/>
                <c:pt idx="0">
                  <c:v>0.2800337</c:v>
                </c:pt>
                <c:pt idx="1">
                  <c:v>0.2691019</c:v>
                </c:pt>
                <c:pt idx="2">
                  <c:v>0.23652819999999999</c:v>
                </c:pt>
                <c:pt idx="3">
                  <c:v>0.25596989999999997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Sheet1!$A$8</c:f>
              <c:strCache>
                <c:ptCount val="1"/>
                <c:pt idx="0">
                  <c:v>100 samples</c:v>
                </c:pt>
              </c:strCache>
            </c:strRef>
          </c:tx>
          <c:cat>
            <c:strRef>
              <c:f>Sheet1!$B$6:$E$6</c:f>
              <c:strCache>
                <c:ptCount val="4"/>
                <c:pt idx="0">
                  <c:v>Two</c:v>
                </c:pt>
                <c:pt idx="1">
                  <c:v>Three</c:v>
                </c:pt>
                <c:pt idx="2">
                  <c:v>Four</c:v>
                </c:pt>
                <c:pt idx="3">
                  <c:v>Five</c:v>
                </c:pt>
              </c:strCache>
            </c:strRef>
          </c:cat>
          <c:val>
            <c:numRef>
              <c:f>Sheet1!$B$8:$E$8</c:f>
              <c:numCache>
                <c:formatCode>General</c:formatCode>
                <c:ptCount val="4"/>
                <c:pt idx="0">
                  <c:v>0.25049339999999998</c:v>
                </c:pt>
                <c:pt idx="1">
                  <c:v>0.25961000000000001</c:v>
                </c:pt>
                <c:pt idx="2">
                  <c:v>0.23174159999999999</c:v>
                </c:pt>
                <c:pt idx="3">
                  <c:v>0.2179816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Sheet1!$A$9</c:f>
              <c:strCache>
                <c:ptCount val="1"/>
                <c:pt idx="0">
                  <c:v>150 samples</c:v>
                </c:pt>
              </c:strCache>
            </c:strRef>
          </c:tx>
          <c:cat>
            <c:strRef>
              <c:f>Sheet1!$B$6:$E$6</c:f>
              <c:strCache>
                <c:ptCount val="4"/>
                <c:pt idx="0">
                  <c:v>Two</c:v>
                </c:pt>
                <c:pt idx="1">
                  <c:v>Three</c:v>
                </c:pt>
                <c:pt idx="2">
                  <c:v>Four</c:v>
                </c:pt>
                <c:pt idx="3">
                  <c:v>Five</c:v>
                </c:pt>
              </c:strCache>
            </c:strRef>
          </c:cat>
          <c:val>
            <c:numRef>
              <c:f>Sheet1!$B$9:$E$9</c:f>
              <c:numCache>
                <c:formatCode>General</c:formatCode>
                <c:ptCount val="4"/>
                <c:pt idx="0">
                  <c:v>0.2441641</c:v>
                </c:pt>
                <c:pt idx="1">
                  <c:v>0.25224150000000001</c:v>
                </c:pt>
                <c:pt idx="2">
                  <c:v>0.24637980000000001</c:v>
                </c:pt>
                <c:pt idx="3">
                  <c:v>0.23113829999999999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Sheet1!$A$10</c:f>
              <c:strCache>
                <c:ptCount val="1"/>
                <c:pt idx="0">
                  <c:v>180 samples</c:v>
                </c:pt>
              </c:strCache>
            </c:strRef>
          </c:tx>
          <c:cat>
            <c:strRef>
              <c:f>Sheet1!$B$6:$E$6</c:f>
              <c:strCache>
                <c:ptCount val="4"/>
                <c:pt idx="0">
                  <c:v>Two</c:v>
                </c:pt>
                <c:pt idx="1">
                  <c:v>Three</c:v>
                </c:pt>
                <c:pt idx="2">
                  <c:v>Four</c:v>
                </c:pt>
                <c:pt idx="3">
                  <c:v>Five</c:v>
                </c:pt>
              </c:strCache>
            </c:strRef>
          </c:cat>
          <c:val>
            <c:numRef>
              <c:f>Sheet1!$B$10:$E$10</c:f>
              <c:numCache>
                <c:formatCode>General</c:formatCode>
                <c:ptCount val="4"/>
                <c:pt idx="0">
                  <c:v>0.2371463</c:v>
                </c:pt>
                <c:pt idx="1">
                  <c:v>0.25178869999999998</c:v>
                </c:pt>
                <c:pt idx="2">
                  <c:v>0.24283920000000001</c:v>
                </c:pt>
                <c:pt idx="3">
                  <c:v>0.22032270000000001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Sheet1!$A$11</c:f>
              <c:strCache>
                <c:ptCount val="1"/>
                <c:pt idx="0">
                  <c:v>All samples</c:v>
                </c:pt>
              </c:strCache>
            </c:strRef>
          </c:tx>
          <c:cat>
            <c:strRef>
              <c:f>Sheet1!$B$6:$E$6</c:f>
              <c:strCache>
                <c:ptCount val="4"/>
                <c:pt idx="0">
                  <c:v>Two</c:v>
                </c:pt>
                <c:pt idx="1">
                  <c:v>Three</c:v>
                </c:pt>
                <c:pt idx="2">
                  <c:v>Four</c:v>
                </c:pt>
                <c:pt idx="3">
                  <c:v>Five</c:v>
                </c:pt>
              </c:strCache>
            </c:strRef>
          </c:cat>
          <c:val>
            <c:numRef>
              <c:f>Sheet1!$B$11:$E$11</c:f>
              <c:numCache>
                <c:formatCode>General</c:formatCode>
                <c:ptCount val="4"/>
                <c:pt idx="0">
                  <c:v>0.212782265</c:v>
                </c:pt>
                <c:pt idx="1">
                  <c:v>0.24532180100000001</c:v>
                </c:pt>
                <c:pt idx="2">
                  <c:v>0.202348799</c:v>
                </c:pt>
                <c:pt idx="3">
                  <c:v>0.20511043600000001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208576"/>
        <c:axId val="99214848"/>
      </c:lineChart>
      <c:catAx>
        <c:axId val="992085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No</a:t>
                </a:r>
                <a:r>
                  <a:rPr lang="en-US" sz="1600" baseline="0"/>
                  <a:t> of  optimal number of clusters</a:t>
                </a:r>
                <a:endParaRPr lang="en-US" sz="1600"/>
              </a:p>
            </c:rich>
          </c:tx>
          <c:layout/>
          <c:overlay val="0"/>
        </c:title>
        <c:majorTickMark val="out"/>
        <c:minorTickMark val="none"/>
        <c:tickLblPos val="nextTo"/>
        <c:crossAx val="99214848"/>
        <c:crosses val="autoZero"/>
        <c:auto val="1"/>
        <c:lblAlgn val="ctr"/>
        <c:lblOffset val="100"/>
        <c:noMultiLvlLbl val="0"/>
      </c:catAx>
      <c:valAx>
        <c:axId val="9921484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/>
                  <a:t>Average</a:t>
                </a:r>
                <a:r>
                  <a:rPr lang="en-US" sz="1600" baseline="0"/>
                  <a:t> silhouette value </a:t>
                </a:r>
                <a:endParaRPr lang="en-US" sz="16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99208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117988240183001"/>
          <c:y val="0.46533802862093299"/>
          <c:w val="0.220921075439624"/>
          <c:h val="0.3409872403687779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trendline>
            <c:trendlineType val="linear"/>
            <c:dispRSqr val="0"/>
            <c:dispEq val="0"/>
          </c:trendline>
          <c:xVal>
            <c:numRef>
              <c:f>'18site.shannon.txt'!$C$2:$C$19</c:f>
              <c:numCache>
                <c:formatCode>General</c:formatCode>
                <c:ptCount val="18"/>
                <c:pt idx="0">
                  <c:v>1.5223684449999999</c:v>
                </c:pt>
                <c:pt idx="1">
                  <c:v>1.8740488500000001</c:v>
                </c:pt>
                <c:pt idx="2">
                  <c:v>2.021075989999999</c:v>
                </c:pt>
                <c:pt idx="3">
                  <c:v>2.4462178899999998</c:v>
                </c:pt>
                <c:pt idx="4">
                  <c:v>2.3464913699999999</c:v>
                </c:pt>
                <c:pt idx="5">
                  <c:v>0.65641296500000001</c:v>
                </c:pt>
                <c:pt idx="6">
                  <c:v>0.31305205000000003</c:v>
                </c:pt>
                <c:pt idx="7">
                  <c:v>2.6923282400000002</c:v>
                </c:pt>
                <c:pt idx="8">
                  <c:v>8.7981169999999997E-2</c:v>
                </c:pt>
                <c:pt idx="9">
                  <c:v>1.8111838899999999</c:v>
                </c:pt>
                <c:pt idx="10">
                  <c:v>0.77092000000000005</c:v>
                </c:pt>
                <c:pt idx="11">
                  <c:v>2.8876116299999999</c:v>
                </c:pt>
                <c:pt idx="12">
                  <c:v>2.1720317900000001</c:v>
                </c:pt>
                <c:pt idx="13">
                  <c:v>2.8226777699999999</c:v>
                </c:pt>
                <c:pt idx="14">
                  <c:v>2.7810039799999999</c:v>
                </c:pt>
                <c:pt idx="15">
                  <c:v>2.6590184049999981</c:v>
                </c:pt>
                <c:pt idx="16">
                  <c:v>2.532876099999998</c:v>
                </c:pt>
                <c:pt idx="17">
                  <c:v>0.56471996499999999</c:v>
                </c:pt>
              </c:numCache>
            </c:numRef>
          </c:xVal>
          <c:yVal>
            <c:numRef>
              <c:f>'18site.shannon.txt'!$D$2:$D$19</c:f>
              <c:numCache>
                <c:formatCode>General</c:formatCode>
                <c:ptCount val="18"/>
                <c:pt idx="0">
                  <c:v>0.24</c:v>
                </c:pt>
                <c:pt idx="1">
                  <c:v>0.32</c:v>
                </c:pt>
                <c:pt idx="2">
                  <c:v>0.28000000000000003</c:v>
                </c:pt>
                <c:pt idx="3">
                  <c:v>0.25</c:v>
                </c:pt>
                <c:pt idx="4">
                  <c:v>0.3</c:v>
                </c:pt>
                <c:pt idx="5">
                  <c:v>0.6</c:v>
                </c:pt>
                <c:pt idx="6">
                  <c:v>0.78</c:v>
                </c:pt>
                <c:pt idx="7">
                  <c:v>0.17</c:v>
                </c:pt>
                <c:pt idx="8">
                  <c:v>0.86</c:v>
                </c:pt>
                <c:pt idx="9">
                  <c:v>0.37</c:v>
                </c:pt>
                <c:pt idx="10">
                  <c:v>0.52</c:v>
                </c:pt>
                <c:pt idx="11">
                  <c:v>0.14000000000000001</c:v>
                </c:pt>
                <c:pt idx="12">
                  <c:v>0.25</c:v>
                </c:pt>
                <c:pt idx="13">
                  <c:v>0.21</c:v>
                </c:pt>
                <c:pt idx="14">
                  <c:v>0.15</c:v>
                </c:pt>
                <c:pt idx="15">
                  <c:v>0.19</c:v>
                </c:pt>
                <c:pt idx="16">
                  <c:v>0.18</c:v>
                </c:pt>
                <c:pt idx="17">
                  <c:v>0.66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161856"/>
        <c:axId val="125163776"/>
      </c:scatterChart>
      <c:valAx>
        <c:axId val="1251618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Shannon diversity</a:t>
                </a:r>
                <a:r>
                  <a:rPr lang="en-US" baseline="0"/>
                  <a:t> 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25163776"/>
        <c:crosses val="autoZero"/>
        <c:crossBetween val="midCat"/>
      </c:valAx>
      <c:valAx>
        <c:axId val="12516377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Silhouette</a:t>
                </a:r>
                <a:r>
                  <a:rPr lang="en-US" baseline="0"/>
                  <a:t> values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3.7681159420289802E-2"/>
              <c:y val="0.424625631473484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2516185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5C1E98-4D53-D64B-8364-3EFC2C57F5FE}" type="datetimeFigureOut">
              <a:rPr lang="en-US" smtClean="0"/>
              <a:t>7/5/2014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32952-20A3-7840-9740-65394D1536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5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0112-70C0-5C4D-BE32-ACA69D02B1EE}" type="datetimeFigureOut">
              <a:rPr lang="en-US" smtClean="0"/>
              <a:pPr/>
              <a:t>7/5/2014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671B0-93B3-7346-A69A-6D5700CDEF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797663"/>
              </p:ext>
            </p:extLst>
          </p:nvPr>
        </p:nvGraphicFramePr>
        <p:xfrm>
          <a:off x="-190500" y="1130300"/>
          <a:ext cx="52197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843460"/>
              </p:ext>
            </p:extLst>
          </p:nvPr>
        </p:nvGraphicFramePr>
        <p:xfrm>
          <a:off x="5041900" y="1143000"/>
          <a:ext cx="4747863" cy="3739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228600"/>
            <a:ext cx="104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S1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838200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838200"/>
            <a:ext cx="368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27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05421" y="6324600"/>
            <a:ext cx="15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Buccal</a:t>
            </a:r>
            <a:r>
              <a:rPr lang="en-US" dirty="0" smtClean="0"/>
              <a:t> mucosa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14021" y="6324600"/>
            <a:ext cx="127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Hard palate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54886" y="76200"/>
            <a:ext cx="29693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2" name="Picture 1" descr="bucc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2" y="368300"/>
            <a:ext cx="4155218" cy="5943600"/>
          </a:xfrm>
          <a:prstGeom prst="rect">
            <a:avLst/>
          </a:prstGeom>
        </p:spPr>
      </p:pic>
      <p:pic>
        <p:nvPicPr>
          <p:cNvPr id="3" name="Picture 2" descr="hard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82" y="381000"/>
            <a:ext cx="4109984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6096000"/>
            <a:ext cx="1632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Tongue dorsum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67600" y="6096000"/>
            <a:ext cx="643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stool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4886" y="76200"/>
            <a:ext cx="29693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7" name="Picture 6" descr="tongu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33400"/>
            <a:ext cx="3886200" cy="5410200"/>
          </a:xfrm>
          <a:prstGeom prst="rect">
            <a:avLst/>
          </a:prstGeom>
        </p:spPr>
      </p:pic>
      <p:pic>
        <p:nvPicPr>
          <p:cNvPr id="8" name="Picture 7" descr="stoo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533400"/>
            <a:ext cx="39367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2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66999" y="6280666"/>
            <a:ext cx="1536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Anterior nares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6280666"/>
            <a:ext cx="194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Subgingival</a:t>
            </a:r>
            <a:r>
              <a:rPr lang="en-US" dirty="0" smtClean="0"/>
              <a:t> plaque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54886" y="76200"/>
            <a:ext cx="25121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2" name="Picture 1" descr="anterior.nare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24" y="383977"/>
            <a:ext cx="4489876" cy="5638800"/>
          </a:xfrm>
          <a:prstGeom prst="rect">
            <a:avLst/>
          </a:prstGeom>
        </p:spPr>
      </p:pic>
      <p:pic>
        <p:nvPicPr>
          <p:cNvPr id="3" name="Picture 2" descr="su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293" y="383977"/>
            <a:ext cx="3589107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8525" y="6119336"/>
            <a:ext cx="2131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Supragingival</a:t>
            </a:r>
            <a:r>
              <a:rPr lang="en-US" dirty="0" smtClean="0"/>
              <a:t> plaque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2505" y="6119336"/>
            <a:ext cx="76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throat</a:t>
            </a:r>
            <a:endParaRPr lang="en-US" dirty="0"/>
          </a:p>
        </p:txBody>
      </p:sp>
      <p:pic>
        <p:nvPicPr>
          <p:cNvPr id="7" name="Picture 6" descr="supra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11" y="609600"/>
            <a:ext cx="3262351" cy="5181600"/>
          </a:xfrm>
          <a:prstGeom prst="rect">
            <a:avLst/>
          </a:prstGeom>
        </p:spPr>
      </p:pic>
      <p:pic>
        <p:nvPicPr>
          <p:cNvPr id="8" name="Picture 7" descr="throa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121" y="609600"/>
            <a:ext cx="3507479" cy="5181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4886" y="76200"/>
            <a:ext cx="25121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41428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6096000"/>
            <a:ext cx="1548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alatine tonsil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17912" y="6096000"/>
            <a:ext cx="702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saliva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54886" y="76200"/>
            <a:ext cx="23597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2" name="Picture 1" descr="silva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862" y="609600"/>
            <a:ext cx="3754338" cy="5486400"/>
          </a:xfrm>
          <a:prstGeom prst="rect">
            <a:avLst/>
          </a:prstGeom>
        </p:spPr>
      </p:pic>
      <p:pic>
        <p:nvPicPr>
          <p:cNvPr id="3" name="Picture 2" descr="tonsi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48" y="609600"/>
            <a:ext cx="3505902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fossa.whole.bodysite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/>
        </p:blipFill>
        <p:spPr>
          <a:xfrm>
            <a:off x="4991100" y="96679"/>
            <a:ext cx="3277929" cy="3395821"/>
          </a:xfrm>
          <a:prstGeom prst="rect">
            <a:avLst/>
          </a:prstGeom>
        </p:spPr>
      </p:pic>
      <p:pic>
        <p:nvPicPr>
          <p:cNvPr id="5" name="Picture 4" descr="anterior.nares.wholesite.boxplot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"/>
          <a:stretch/>
        </p:blipFill>
        <p:spPr>
          <a:xfrm>
            <a:off x="536416" y="3395821"/>
            <a:ext cx="3276402" cy="3365500"/>
          </a:xfrm>
          <a:prstGeom prst="rect">
            <a:avLst/>
          </a:prstGeom>
        </p:spPr>
      </p:pic>
      <p:pic>
        <p:nvPicPr>
          <p:cNvPr id="6" name="Picture 5" descr="lcrease.wholesite.boxplot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"/>
          <a:stretch/>
        </p:blipFill>
        <p:spPr>
          <a:xfrm>
            <a:off x="617784" y="182969"/>
            <a:ext cx="3181737" cy="33095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4908" y="3113979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Propionibacterium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2713354" y="3124200"/>
            <a:ext cx="1088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Corynebacterium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1790502" y="3124200"/>
            <a:ext cx="980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Staphylococcus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114301" y="0"/>
            <a:ext cx="1130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S7.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06400"/>
            <a:ext cx="37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01182" y="3139379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Propionibacterium</a:t>
            </a:r>
            <a:endParaRPr lang="en-US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7284817" y="3118822"/>
            <a:ext cx="102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Coryneacterium</a:t>
            </a:r>
            <a:endParaRPr 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6304160" y="3131979"/>
            <a:ext cx="980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Staphylococcus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" y="6291800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Propionibacterium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>
            <a:off x="2702927" y="6306979"/>
            <a:ext cx="1088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Corynebacterium</a:t>
            </a:r>
            <a:endParaRPr 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1692692" y="6306979"/>
            <a:ext cx="980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Staphylococcus</a:t>
            </a:r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4343400" y="393700"/>
            <a:ext cx="368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B.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8900" y="3644900"/>
            <a:ext cx="366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C.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43000" y="2209800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981200" y="825564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524500" y="571500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-414285" y="1778000"/>
            <a:ext cx="15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abundance %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3891016" y="1651001"/>
            <a:ext cx="15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abundance %</a:t>
            </a:r>
            <a:endParaRPr lang="en-US" sz="1200" dirty="0"/>
          </a:p>
        </p:txBody>
      </p:sp>
      <p:sp>
        <p:nvSpPr>
          <p:cNvPr id="25" name="TextBox 24"/>
          <p:cNvSpPr txBox="1"/>
          <p:nvPr/>
        </p:nvSpPr>
        <p:spPr>
          <a:xfrm rot="16200000">
            <a:off x="-325386" y="4775201"/>
            <a:ext cx="15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abundance %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1358900" y="152400"/>
            <a:ext cx="1764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Left </a:t>
            </a:r>
            <a:r>
              <a:rPr lang="en-US" sz="1200" dirty="0" err="1" smtClean="0"/>
              <a:t>retroauricular</a:t>
            </a:r>
            <a:r>
              <a:rPr lang="en-US" sz="1200" dirty="0" smtClean="0"/>
              <a:t> crease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5791200" y="101600"/>
            <a:ext cx="1518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Left </a:t>
            </a:r>
            <a:r>
              <a:rPr lang="en-US" sz="1200" dirty="0" err="1" smtClean="0"/>
              <a:t>antecubital</a:t>
            </a:r>
            <a:r>
              <a:rPr lang="en-US" sz="1200" dirty="0" smtClean="0"/>
              <a:t> fossa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1562100" y="3492500"/>
            <a:ext cx="1095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anterior nares</a:t>
            </a:r>
            <a:endParaRPr lang="en-US" sz="1200" dirty="0"/>
          </a:p>
        </p:txBody>
      </p:sp>
      <p:sp>
        <p:nvSpPr>
          <p:cNvPr id="29" name="Left Bracket 28"/>
          <p:cNvSpPr/>
          <p:nvPr/>
        </p:nvSpPr>
        <p:spPr>
          <a:xfrm rot="5400000">
            <a:off x="2073275" y="892175"/>
            <a:ext cx="107950" cy="4953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eft Bracket 29"/>
          <p:cNvSpPr/>
          <p:nvPr/>
        </p:nvSpPr>
        <p:spPr>
          <a:xfrm rot="5400000" flipH="1">
            <a:off x="1270000" y="2273300"/>
            <a:ext cx="63500" cy="4953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ft Bracket 30"/>
          <p:cNvSpPr/>
          <p:nvPr/>
        </p:nvSpPr>
        <p:spPr>
          <a:xfrm rot="5400000">
            <a:off x="5635625" y="644525"/>
            <a:ext cx="95250" cy="4953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7505700" y="1536700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33" name="Left Bracket 32"/>
          <p:cNvSpPr/>
          <p:nvPr/>
        </p:nvSpPr>
        <p:spPr>
          <a:xfrm rot="5400000">
            <a:off x="7610475" y="1616075"/>
            <a:ext cx="107950" cy="4953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93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evotella.gender.plot.pdf"/>
          <p:cNvPicPr>
            <a:picLocks noChangeAspect="1"/>
          </p:cNvPicPr>
          <p:nvPr/>
        </p:nvPicPr>
        <p:blipFill rotWithShape="1">
          <a:blip r:embed="rId2"/>
          <a:srcRect l="4151"/>
          <a:stretch/>
        </p:blipFill>
        <p:spPr>
          <a:xfrm>
            <a:off x="5308600" y="381000"/>
            <a:ext cx="3225800" cy="3365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89500" y="367268"/>
            <a:ext cx="35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83542" y="3288268"/>
            <a:ext cx="5446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male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233602" y="3288268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female</a:t>
            </a:r>
            <a:endParaRPr lang="en-US" sz="1400" dirty="0"/>
          </a:p>
        </p:txBody>
      </p:sp>
      <p:pic>
        <p:nvPicPr>
          <p:cNvPr id="8" name="Picture 7" descr="moraxella.abundance.plot.pdf"/>
          <p:cNvPicPr>
            <a:picLocks noChangeAspect="1"/>
          </p:cNvPicPr>
          <p:nvPr/>
        </p:nvPicPr>
        <p:blipFill rotWithShape="1">
          <a:blip r:embed="rId3"/>
          <a:srcRect l="5185"/>
          <a:stretch/>
        </p:blipFill>
        <p:spPr>
          <a:xfrm>
            <a:off x="1041400" y="381000"/>
            <a:ext cx="3251200" cy="342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63942" y="3352800"/>
            <a:ext cx="5446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male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814002" y="3352800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female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939800" y="393700"/>
            <a:ext cx="326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5400" y="1016000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19900" y="1066800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14301" y="0"/>
            <a:ext cx="1130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S7. 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60875" y="1917699"/>
            <a:ext cx="15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abundance %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4384001" y="1879599"/>
            <a:ext cx="15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abundance %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485900" y="457200"/>
            <a:ext cx="1890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Moraxella in anterior nares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930900" y="469900"/>
            <a:ext cx="1312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Prevotella</a:t>
            </a:r>
            <a:r>
              <a:rPr lang="en-US" sz="1200" dirty="0" smtClean="0"/>
              <a:t> in stool</a:t>
            </a:r>
            <a:endParaRPr lang="en-US" sz="1200" dirty="0"/>
          </a:p>
        </p:txBody>
      </p:sp>
      <p:sp>
        <p:nvSpPr>
          <p:cNvPr id="19" name="Left Bracket 18"/>
          <p:cNvSpPr/>
          <p:nvPr/>
        </p:nvSpPr>
        <p:spPr>
          <a:xfrm rot="5400000">
            <a:off x="2740025" y="962025"/>
            <a:ext cx="107950" cy="8636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ket 19"/>
          <p:cNvSpPr/>
          <p:nvPr/>
        </p:nvSpPr>
        <p:spPr>
          <a:xfrm rot="5400000">
            <a:off x="6943725" y="987425"/>
            <a:ext cx="95250" cy="8763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85800" y="1752600"/>
            <a:ext cx="1389040" cy="1224848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23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562600" y="1676400"/>
            <a:ext cx="1389040" cy="1224848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74840" y="2133600"/>
            <a:ext cx="348776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81400" y="1764268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13832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Lactobacillus (25 visit 1)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559460" y="1307068"/>
            <a:ext cx="2652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Anaerobic group (4 visit 1)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54340" y="237231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2074840" y="2372313"/>
            <a:ext cx="348462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24600" y="20574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4887" y="76200"/>
            <a:ext cx="1609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S8A. </a:t>
            </a:r>
            <a:endParaRPr lang="en-US" sz="1400" dirty="0"/>
          </a:p>
        </p:txBody>
      </p:sp>
      <p:sp>
        <p:nvSpPr>
          <p:cNvPr id="14" name="Curved Right Arrow 13"/>
          <p:cNvSpPr/>
          <p:nvPr/>
        </p:nvSpPr>
        <p:spPr>
          <a:xfrm>
            <a:off x="1036421" y="2173069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urved Right Arrow 14"/>
          <p:cNvSpPr/>
          <p:nvPr/>
        </p:nvSpPr>
        <p:spPr>
          <a:xfrm>
            <a:off x="6052921" y="1964203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6939" y="68580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vaginal </a:t>
            </a:r>
            <a:r>
              <a:rPr lang="en-US" dirty="0" err="1"/>
              <a:t>introitus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495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855482" y="1384300"/>
            <a:ext cx="1389040" cy="1224848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855482" y="3823727"/>
            <a:ext cx="1389040" cy="1224848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6" name="Oval 5"/>
          <p:cNvSpPr/>
          <p:nvPr/>
        </p:nvSpPr>
        <p:spPr>
          <a:xfrm>
            <a:off x="2014794" y="3886200"/>
            <a:ext cx="1389040" cy="1224848"/>
          </a:xfrm>
          <a:prstGeom prst="ellipse">
            <a:avLst/>
          </a:prstGeom>
          <a:solidFill>
            <a:srgbClr val="CC24D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676400" y="5117723"/>
            <a:ext cx="1956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Ralstonia</a:t>
            </a:r>
            <a:r>
              <a:rPr lang="en-US" dirty="0"/>
              <a:t>( </a:t>
            </a:r>
            <a:r>
              <a:rPr lang="en-US" dirty="0" smtClean="0"/>
              <a:t>3 </a:t>
            </a:r>
            <a:r>
              <a:rPr lang="en-US" dirty="0"/>
              <a:t>visit 1)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872922" y="5117723"/>
            <a:ext cx="2534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Staphylococcus (0 visit 1)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905000" y="1371600"/>
            <a:ext cx="1389040" cy="1224848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30082" y="1017582"/>
            <a:ext cx="29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Propionibacterium</a:t>
            </a:r>
            <a:r>
              <a:rPr lang="en-US" dirty="0"/>
              <a:t>( </a:t>
            </a:r>
            <a:r>
              <a:rPr lang="en-US" dirty="0" smtClean="0"/>
              <a:t>24 </a:t>
            </a:r>
            <a:r>
              <a:rPr lang="en-US" dirty="0"/>
              <a:t>visit 1)</a:t>
            </a:r>
          </a:p>
        </p:txBody>
      </p:sp>
      <p:sp>
        <p:nvSpPr>
          <p:cNvPr id="11" name="Curved Right Arrow 10"/>
          <p:cNvSpPr/>
          <p:nvPr/>
        </p:nvSpPr>
        <p:spPr>
          <a:xfrm>
            <a:off x="6218021" y="1828800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20154" y="1024448"/>
            <a:ext cx="1837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Mixture (6 visit 1)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62400" y="16002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3294040" y="1981200"/>
            <a:ext cx="256144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" idx="4"/>
            <a:endCxn id="5" idx="0"/>
          </p:cNvCxnSpPr>
          <p:nvPr/>
        </p:nvCxnSpPr>
        <p:spPr>
          <a:xfrm>
            <a:off x="6550002" y="2609148"/>
            <a:ext cx="0" cy="12145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05600" y="30480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7" name="Curved Right Arrow 16"/>
          <p:cNvSpPr/>
          <p:nvPr/>
        </p:nvSpPr>
        <p:spPr>
          <a:xfrm>
            <a:off x="2209800" y="1760666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294040" y="2246531"/>
            <a:ext cx="256144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136900" y="2388632"/>
            <a:ext cx="2667000" cy="2057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64060" y="22465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419600" y="3232666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3403834" y="2655332"/>
            <a:ext cx="2692166" cy="1524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581400" y="4572000"/>
            <a:ext cx="22740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774477" y="2655332"/>
            <a:ext cx="0" cy="1168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14600" y="3232666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581400" y="38237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883060" y="44196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8" name="Curved Right Arrow 27"/>
          <p:cNvSpPr/>
          <p:nvPr/>
        </p:nvSpPr>
        <p:spPr>
          <a:xfrm>
            <a:off x="2339289" y="4210734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urved Right Arrow 28"/>
          <p:cNvSpPr/>
          <p:nvPr/>
        </p:nvSpPr>
        <p:spPr>
          <a:xfrm>
            <a:off x="6218021" y="4140200"/>
            <a:ext cx="258979" cy="417731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" y="2286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S8B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1534950" y="228600"/>
            <a:ext cx="1817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antecubital</a:t>
            </a:r>
            <a:r>
              <a:rPr lang="en-US" dirty="0"/>
              <a:t> fossa </a:t>
            </a:r>
          </a:p>
        </p:txBody>
      </p:sp>
    </p:spTree>
    <p:extLst>
      <p:ext uri="{BB962C8B-B14F-4D97-AF65-F5344CB8AC3E}">
        <p14:creationId xmlns:p14="http://schemas.microsoft.com/office/powerpoint/2010/main" val="130681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104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S2</a:t>
            </a:r>
            <a:endParaRPr lang="en-US" dirty="0"/>
          </a:p>
        </p:txBody>
      </p:sp>
      <p:pic>
        <p:nvPicPr>
          <p:cNvPr id="5" name="Picture 4" descr="pcoa_k3_16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623332"/>
            <a:ext cx="4343400" cy="4343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67200" y="3853934"/>
            <a:ext cx="1292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Bacteroides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67200" y="1676400"/>
            <a:ext cx="1135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prevotella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2895600"/>
            <a:ext cx="153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Ruminococcus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50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.crease.hclust.silouette.plot.edi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0"/>
            <a:ext cx="642937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304800"/>
            <a:ext cx="104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S3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8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00" y="533400"/>
            <a:ext cx="8140700" cy="6858000"/>
            <a:chOff x="0" y="0"/>
            <a:chExt cx="8140700" cy="6858000"/>
          </a:xfrm>
        </p:grpSpPr>
        <p:pic>
          <p:nvPicPr>
            <p:cNvPr id="5" name="Picture 4" descr="vag.hclust.horizon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185"/>
            <a:stretch/>
          </p:blipFill>
          <p:spPr>
            <a:xfrm>
              <a:off x="1155700" y="0"/>
              <a:ext cx="4445000" cy="6858000"/>
            </a:xfrm>
            <a:prstGeom prst="rect">
              <a:avLst/>
            </a:prstGeom>
          </p:spPr>
        </p:pic>
        <p:pic>
          <p:nvPicPr>
            <p:cNvPr id="6" name="Picture 5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72" t="15136" b="79545"/>
            <a:stretch/>
          </p:blipFill>
          <p:spPr>
            <a:xfrm>
              <a:off x="5499101" y="383064"/>
              <a:ext cx="2628900" cy="251936"/>
            </a:xfrm>
            <a:prstGeom prst="rect">
              <a:avLst/>
            </a:prstGeom>
          </p:spPr>
        </p:pic>
        <p:pic>
          <p:nvPicPr>
            <p:cNvPr id="7" name="Picture 6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0" t="20565" b="70923"/>
            <a:stretch/>
          </p:blipFill>
          <p:spPr>
            <a:xfrm>
              <a:off x="5486400" y="647699"/>
              <a:ext cx="2628900" cy="406401"/>
            </a:xfrm>
            <a:prstGeom prst="rect">
              <a:avLst/>
            </a:prstGeom>
          </p:spPr>
        </p:pic>
        <p:pic>
          <p:nvPicPr>
            <p:cNvPr id="8" name="Picture 7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0" t="46454" b="51063"/>
            <a:stretch/>
          </p:blipFill>
          <p:spPr>
            <a:xfrm>
              <a:off x="5499100" y="3278702"/>
              <a:ext cx="2628900" cy="112198"/>
            </a:xfrm>
            <a:prstGeom prst="rect">
              <a:avLst/>
            </a:prstGeom>
          </p:spPr>
        </p:pic>
        <p:pic>
          <p:nvPicPr>
            <p:cNvPr id="9" name="Picture 8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0" t="49291"/>
            <a:stretch/>
          </p:blipFill>
          <p:spPr>
            <a:xfrm>
              <a:off x="5486400" y="1066800"/>
              <a:ext cx="2610658" cy="2311400"/>
            </a:xfrm>
            <a:prstGeom prst="rect">
              <a:avLst/>
            </a:prstGeom>
          </p:spPr>
        </p:pic>
        <p:pic>
          <p:nvPicPr>
            <p:cNvPr id="10" name="Picture 9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0" b="91137"/>
            <a:stretch/>
          </p:blipFill>
          <p:spPr>
            <a:xfrm>
              <a:off x="5499100" y="3238500"/>
              <a:ext cx="2628900" cy="431799"/>
            </a:xfrm>
            <a:prstGeom prst="rect">
              <a:avLst/>
            </a:prstGeom>
          </p:spPr>
        </p:pic>
        <p:pic>
          <p:nvPicPr>
            <p:cNvPr id="11" name="Picture 10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111" t="9573" b="85108"/>
            <a:stretch/>
          </p:blipFill>
          <p:spPr>
            <a:xfrm>
              <a:off x="5499100" y="3708401"/>
              <a:ext cx="2641600" cy="215900"/>
            </a:xfrm>
            <a:prstGeom prst="rect">
              <a:avLst/>
            </a:prstGeom>
          </p:spPr>
        </p:pic>
        <p:pic>
          <p:nvPicPr>
            <p:cNvPr id="12" name="Picture 11" descr="vaginal tre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49" t="29432" r="278" b="53546"/>
            <a:stretch/>
          </p:blipFill>
          <p:spPr>
            <a:xfrm flipV="1">
              <a:off x="5524500" y="3949700"/>
              <a:ext cx="2603500" cy="698500"/>
            </a:xfrm>
            <a:prstGeom prst="rect">
              <a:avLst/>
            </a:prstGeom>
          </p:spPr>
        </p:pic>
        <p:pic>
          <p:nvPicPr>
            <p:cNvPr id="13" name="Picture 12" descr="DoBiI8pKHu2uf5hGfXuiFw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944"/>
            <a:stretch/>
          </p:blipFill>
          <p:spPr>
            <a:xfrm>
              <a:off x="0" y="0"/>
              <a:ext cx="1651000" cy="358120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3860800" y="2159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7000" y="5715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36900" y="27559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51200" y="32512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09900" y="35433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362200" y="417830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6</a:t>
              </a:r>
              <a:endParaRPr 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46100" y="152400"/>
            <a:ext cx="1044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S4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651000" y="1079500"/>
            <a:ext cx="292100" cy="114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sx="0" sy="0" rotWithShape="0">
              <a:srgbClr val="000000"/>
            </a:outerShdw>
            <a:reflection endPos="0" dir="5400000" sy="-100000" algn="bl" rotWithShape="0"/>
          </a:effectLst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2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289806"/>
              </p:ext>
            </p:extLst>
          </p:nvPr>
        </p:nvGraphicFramePr>
        <p:xfrm>
          <a:off x="1295400" y="685800"/>
          <a:ext cx="5257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600" y="228600"/>
            <a:ext cx="727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 S5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86200" y="1447800"/>
            <a:ext cx="2620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Pearson correlation=</a:t>
            </a:r>
            <a:r>
              <a:rPr lang="en-US" dirty="0" smtClean="0"/>
              <a:t>-0.96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6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43200" y="6031468"/>
            <a:ext cx="2510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left </a:t>
            </a:r>
            <a:r>
              <a:rPr lang="en-US" dirty="0" err="1"/>
              <a:t>r</a:t>
            </a:r>
            <a:r>
              <a:rPr lang="en-US" dirty="0" err="1" smtClean="0"/>
              <a:t>etroauricular</a:t>
            </a:r>
            <a:r>
              <a:rPr lang="en-US" dirty="0" smtClean="0"/>
              <a:t> crease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86530" y="106065"/>
            <a:ext cx="24359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 </a:t>
            </a:r>
            <a:endParaRPr lang="en-US" sz="1400" dirty="0"/>
          </a:p>
        </p:txBody>
      </p:sp>
      <p:sp>
        <p:nvSpPr>
          <p:cNvPr id="16" name="Rectangle 15"/>
          <p:cNvSpPr/>
          <p:nvPr/>
        </p:nvSpPr>
        <p:spPr>
          <a:xfrm>
            <a:off x="134500" y="3187700"/>
            <a:ext cx="228600" cy="228600"/>
          </a:xfrm>
          <a:prstGeom prst="rect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4500" y="3454400"/>
            <a:ext cx="228600" cy="2286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34"/>
          <p:cNvSpPr txBox="1">
            <a:spLocks noChangeArrowheads="1"/>
          </p:cNvSpPr>
          <p:nvPr/>
        </p:nvSpPr>
        <p:spPr bwMode="auto">
          <a:xfrm>
            <a:off x="363100" y="3073400"/>
            <a:ext cx="941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800" dirty="0">
                <a:solidFill>
                  <a:srgbClr val="000000"/>
                </a:solidFill>
              </a:rPr>
              <a:t>women</a:t>
            </a:r>
          </a:p>
          <a:p>
            <a:pPr defTabSz="914400"/>
            <a:r>
              <a:rPr lang="en-US" sz="1800" dirty="0">
                <a:solidFill>
                  <a:srgbClr val="000000"/>
                </a:solidFill>
              </a:rPr>
              <a:t>men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34500" y="4406900"/>
            <a:ext cx="228600" cy="228600"/>
          </a:xfrm>
          <a:prstGeom prst="rect">
            <a:avLst/>
          </a:prstGeom>
          <a:solidFill>
            <a:srgbClr val="0000FF"/>
          </a:solidFill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4500" y="4953000"/>
            <a:ext cx="228600" cy="2286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Text" lastClr="00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4500" y="3797300"/>
            <a:ext cx="228600" cy="228600"/>
          </a:xfrm>
          <a:prstGeom prst="rect">
            <a:avLst/>
          </a:prstGeom>
          <a:solidFill>
            <a:srgbClr val="00FF00"/>
          </a:solidFill>
          <a:ln w="25400" cap="flat" cmpd="sng" algn="ctr">
            <a:solidFill>
              <a:srgbClr val="00FF00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34500" y="4064000"/>
            <a:ext cx="228600" cy="2286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FF00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3100" y="3683000"/>
            <a:ext cx="98209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St. Louis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Houston</a:t>
            </a:r>
            <a:endParaRPr lang="en-US" sz="1800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2437" y="5537200"/>
            <a:ext cx="228600" cy="228600"/>
          </a:xfrm>
          <a:prstGeom prst="rect">
            <a:avLst/>
          </a:prstGeom>
          <a:solidFill>
            <a:srgbClr val="FF00FF"/>
          </a:solidFill>
          <a:ln w="25400" cap="flat" cmpd="sng" algn="ctr">
            <a:solidFill>
              <a:srgbClr val="FF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2437" y="5803900"/>
            <a:ext cx="228600" cy="228600"/>
          </a:xfrm>
          <a:prstGeom prst="rect">
            <a:avLst/>
          </a:prstGeom>
          <a:solidFill>
            <a:srgbClr val="FF6AF0">
              <a:alpha val="70000"/>
            </a:srgbClr>
          </a:solidFill>
          <a:ln w="25400" cap="flat" cmpd="sng" algn="ctr">
            <a:solidFill>
              <a:srgbClr val="FF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037" y="5422900"/>
            <a:ext cx="10287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BMI&gt;=30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2437" y="5994400"/>
            <a:ext cx="228600" cy="228600"/>
          </a:xfrm>
          <a:prstGeom prst="rect">
            <a:avLst/>
          </a:prstGeom>
          <a:solidFill>
            <a:srgbClr val="FF6AF0">
              <a:alpha val="37000"/>
            </a:srgbClr>
          </a:solidFill>
          <a:ln w="25400" cap="flat" cmpd="sng" algn="ctr">
            <a:solidFill>
              <a:srgbClr val="FF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2437" y="6261100"/>
            <a:ext cx="228600" cy="228600"/>
          </a:xfrm>
          <a:prstGeom prst="rect">
            <a:avLst/>
          </a:prstGeom>
          <a:solidFill>
            <a:srgbClr val="FF6AF0">
              <a:alpha val="0"/>
            </a:srgbClr>
          </a:solidFill>
          <a:ln w="25400" cap="flat" cmpd="sng" algn="ctr">
            <a:solidFill>
              <a:srgbClr val="FF00FF"/>
            </a:solidFill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>
              <a:solidFill>
                <a:sysClr val="window" lastClr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7237" y="5943600"/>
            <a:ext cx="9144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BMI&lt;25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47237" y="6184900"/>
            <a:ext cx="4667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NA</a:t>
            </a:r>
          </a:p>
        </p:txBody>
      </p:sp>
      <p:sp>
        <p:nvSpPr>
          <p:cNvPr id="31" name="Rectangle 73"/>
          <p:cNvSpPr>
            <a:spLocks noChangeArrowheads="1"/>
          </p:cNvSpPr>
          <p:nvPr/>
        </p:nvSpPr>
        <p:spPr bwMode="auto">
          <a:xfrm>
            <a:off x="401200" y="4273550"/>
            <a:ext cx="1660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4400"/>
            <a:r>
              <a:rPr lang="en-US" sz="1800" dirty="0">
                <a:solidFill>
                  <a:srgbClr val="000000"/>
                </a:solidFill>
              </a:rPr>
              <a:t>not </a:t>
            </a:r>
            <a:r>
              <a:rPr lang="en-US" sz="1800" dirty="0" err="1">
                <a:solidFill>
                  <a:srgbClr val="000000"/>
                </a:solidFill>
              </a:rPr>
              <a:t>hispanic</a:t>
            </a:r>
            <a:r>
              <a:rPr lang="en-US" sz="1800" dirty="0">
                <a:solidFill>
                  <a:srgbClr val="000000"/>
                </a:solidFill>
              </a:rPr>
              <a:t>/</a:t>
            </a:r>
          </a:p>
          <a:p>
            <a:pPr defTabSz="914400"/>
            <a:r>
              <a:rPr lang="en-US" sz="1800" dirty="0" err="1">
                <a:solidFill>
                  <a:srgbClr val="000000"/>
                </a:solidFill>
              </a:rPr>
              <a:t>latino/spanish</a:t>
            </a:r>
            <a:endParaRPr lang="en-US" sz="1800" dirty="0">
              <a:solidFill>
                <a:srgbClr val="000000"/>
              </a:solidFill>
            </a:endParaRPr>
          </a:p>
          <a:p>
            <a:pPr defTabSz="914400"/>
            <a:r>
              <a:rPr lang="en-US" sz="1800" dirty="0">
                <a:solidFill>
                  <a:srgbClr val="000000"/>
                </a:solidFill>
              </a:rPr>
              <a:t>Hispanic</a:t>
            </a:r>
          </a:p>
          <a:p>
            <a:pPr defTabSz="914400"/>
            <a:r>
              <a:rPr lang="en-US" sz="1800" dirty="0">
                <a:solidFill>
                  <a:srgbClr val="000000"/>
                </a:solidFill>
              </a:rPr>
              <a:t>/</a:t>
            </a:r>
            <a:r>
              <a:rPr lang="en-US" sz="1800" dirty="0" err="1">
                <a:solidFill>
                  <a:srgbClr val="000000"/>
                </a:solidFill>
              </a:rPr>
              <a:t>latino/spanish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1000" y="5715000"/>
            <a:ext cx="153517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25 &lt;</a:t>
            </a:r>
            <a:r>
              <a:rPr lang="en-US" kern="0" dirty="0" smtClean="0">
                <a:solidFill>
                  <a:sysClr val="windowText" lastClr="000000"/>
                </a:solidFill>
              </a:rPr>
              <a:t>= BMI &lt;30</a:t>
            </a:r>
            <a:endParaRPr lang="en-US" sz="18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" name="Picture 2" descr="rcrease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89" b="75799"/>
          <a:stretch/>
        </p:blipFill>
        <p:spPr>
          <a:xfrm>
            <a:off x="5422900" y="5054600"/>
            <a:ext cx="1016000" cy="13462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400800" y="6120368"/>
            <a:ext cx="2641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right </a:t>
            </a:r>
            <a:r>
              <a:rPr lang="en-US" dirty="0" err="1"/>
              <a:t>r</a:t>
            </a:r>
            <a:r>
              <a:rPr lang="en-US" dirty="0" err="1" smtClean="0"/>
              <a:t>etroauricular</a:t>
            </a:r>
            <a:r>
              <a:rPr lang="en-US" dirty="0" smtClean="0"/>
              <a:t> crease</a:t>
            </a:r>
            <a:endParaRPr lang="en-US" dirty="0"/>
          </a:p>
        </p:txBody>
      </p:sp>
      <p:pic>
        <p:nvPicPr>
          <p:cNvPr id="2" name="Picture 1" descr="lcrease.comp.dendro.revis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7" y="499526"/>
            <a:ext cx="4556408" cy="4758274"/>
          </a:xfrm>
          <a:prstGeom prst="rect">
            <a:avLst/>
          </a:prstGeom>
        </p:spPr>
      </p:pic>
      <p:pic>
        <p:nvPicPr>
          <p:cNvPr id="6" name="Picture 5" descr="rcrease.com.dendro.revison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4"/>
          <a:stretch/>
        </p:blipFill>
        <p:spPr>
          <a:xfrm>
            <a:off x="5232484" y="474126"/>
            <a:ext cx="3352631" cy="4758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1437" y="6031468"/>
            <a:ext cx="2271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right </a:t>
            </a:r>
            <a:r>
              <a:rPr lang="en-US" dirty="0" err="1"/>
              <a:t>a</a:t>
            </a:r>
            <a:r>
              <a:rPr lang="en-US" dirty="0" err="1" smtClean="0"/>
              <a:t>ntecubital</a:t>
            </a:r>
            <a:r>
              <a:rPr lang="en-US" dirty="0" smtClean="0"/>
              <a:t> fossa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4887" y="76200"/>
            <a:ext cx="1609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867400" y="6031468"/>
            <a:ext cx="2140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left </a:t>
            </a:r>
            <a:r>
              <a:rPr lang="en-US" dirty="0" err="1"/>
              <a:t>a</a:t>
            </a:r>
            <a:r>
              <a:rPr lang="en-US" dirty="0" err="1" smtClean="0"/>
              <a:t>ntecubital</a:t>
            </a:r>
            <a:r>
              <a:rPr lang="en-US" dirty="0" smtClean="0"/>
              <a:t> fossa</a:t>
            </a:r>
            <a:endParaRPr lang="en-US" dirty="0"/>
          </a:p>
        </p:txBody>
      </p:sp>
      <p:pic>
        <p:nvPicPr>
          <p:cNvPr id="3" name="Picture 2" descr="rfossa.comp.dendro.revi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87" y="947225"/>
            <a:ext cx="4140200" cy="4920175"/>
          </a:xfrm>
          <a:prstGeom prst="rect">
            <a:avLst/>
          </a:prstGeom>
        </p:spPr>
      </p:pic>
      <p:pic>
        <p:nvPicPr>
          <p:cNvPr id="6" name="Picture 5" descr="lfossa.comp.dendro.revis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59924"/>
            <a:ext cx="4140200" cy="467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4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ttache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2400"/>
            <a:ext cx="4255216" cy="624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6491671"/>
            <a:ext cx="1952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Keratinized gingiva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105400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Posterior fornix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4267200"/>
            <a:ext cx="228600" cy="228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4202668"/>
            <a:ext cx="971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PH&gt;0.45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4887" y="76200"/>
            <a:ext cx="1609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2" name="Picture 1" descr="post.comp.dendro.revis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22077"/>
            <a:ext cx="4343400" cy="597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4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2286000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Vaginal </a:t>
            </a:r>
            <a:r>
              <a:rPr lang="en-US" dirty="0" err="1" smtClean="0"/>
              <a:t>introitus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6019800"/>
            <a:ext cx="1203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mid vagina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4887" y="76200"/>
            <a:ext cx="1609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Figure S6. </a:t>
            </a:r>
            <a:endParaRPr lang="en-US" sz="1400" dirty="0"/>
          </a:p>
        </p:txBody>
      </p:sp>
      <p:pic>
        <p:nvPicPr>
          <p:cNvPr id="2" name="Picture 1" descr="vag.comp.dendro.revis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3500"/>
            <a:ext cx="6553200" cy="3161343"/>
          </a:xfrm>
          <a:prstGeom prst="rect">
            <a:avLst/>
          </a:prstGeom>
        </p:spPr>
      </p:pic>
      <p:pic>
        <p:nvPicPr>
          <p:cNvPr id="3" name="Picture 2" descr="mid.comp.dendro.reviso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00" y="3222431"/>
            <a:ext cx="6644800" cy="35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60430</TotalTime>
  <Words>253</Words>
  <Application>Microsoft Office PowerPoint</Application>
  <PresentationFormat>On-screen Show (4:3)</PresentationFormat>
  <Paragraphs>123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Washington University School of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Yanjiao Zhou</dc:creator>
  <cp:lastModifiedBy>Rosengarten, Angie</cp:lastModifiedBy>
  <cp:revision>476</cp:revision>
  <dcterms:created xsi:type="dcterms:W3CDTF">2011-07-12T18:37:17Z</dcterms:created>
  <dcterms:modified xsi:type="dcterms:W3CDTF">2014-07-05T14:14:15Z</dcterms:modified>
</cp:coreProperties>
</file>