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media/image3.JPG" ContentType="image/jpeg"/>
  <Override PartName="/ppt/notesSlides/notesSlide2.xml" ContentType="application/vnd.openxmlformats-officedocument.presentationml.notesSlide+xml"/>
  <Override PartName="/ppt/media/image4.JPG" ContentType="image/jpeg"/>
  <Override PartName="/ppt/notesSlides/notesSlide3.xml" ContentType="application/vnd.openxmlformats-officedocument.presentationml.notesSlide+xml"/>
  <Override PartName="/ppt/media/image5.JPG" ContentType="image/jpeg"/>
  <Override PartName="/ppt/notesSlides/notesSlide4.xml" ContentType="application/vnd.openxmlformats-officedocument.presentationml.notesSlide+xml"/>
  <Override PartName="/ppt/media/image6.JPG" ContentType="image/jpeg"/>
  <Override PartName="/ppt/notesSlides/notesSlide5.xml" ContentType="application/vnd.openxmlformats-officedocument.presentationml.notesSlide+xml"/>
  <Override PartName="/ppt/media/image7.JPG" ContentType="image/jpeg"/>
  <Override PartName="/ppt/notesSlides/notesSlide6.xml" ContentType="application/vnd.openxmlformats-officedocument.presentationml.notesSlide+xml"/>
  <Override PartName="/ppt/media/image8.JPG" ContentType="image/jpeg"/>
  <Override PartName="/ppt/notesSlides/notesSlide7.xml" ContentType="application/vnd.openxmlformats-officedocument.presentationml.notesSlide+xml"/>
  <Override PartName="/ppt/media/image9.JPG" ContentType="image/jpe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257" r:id="rId3"/>
    <p:sldId id="258" r:id="rId4"/>
    <p:sldId id="259" r:id="rId5"/>
    <p:sldId id="260" r:id="rId6"/>
    <p:sldId id="261" r:id="rId7"/>
    <p:sldId id="262" r:id="rId8"/>
  </p:sldIdLst>
  <p:sldSz cx="12192000" cy="6858000"/>
  <p:notesSz cx="6858000" cy="9144000"/>
  <p:defaultTextStyle>
    <a:defPPr>
      <a:defRPr lang="en-GB"/>
    </a:defPPr>
    <a:lvl1pPr algn="l" defTabSz="457200" rtl="0" fontAlgn="base" hangingPunct="0">
      <a:lnSpc>
        <a:spcPct val="93000"/>
      </a:lnSpc>
      <a:spcBef>
        <a:spcPct val="0"/>
      </a:spcBef>
      <a:spcAft>
        <a:spcPct val="0"/>
      </a:spcAft>
      <a:buClr>
        <a:srgbClr val="000000"/>
      </a:buClr>
      <a:buSzPct val="45000"/>
      <a:buFont typeface="Wingdings" charset="2"/>
      <a:defRPr sz="2400" kern="1200">
        <a:solidFill>
          <a:schemeClr val="tx1"/>
        </a:solidFill>
        <a:latin typeface="Times New Roman" pitchFamily="16" charset="0"/>
        <a:ea typeface="msgothic" charset="0"/>
        <a:cs typeface="msgothic" charset="0"/>
      </a:defRPr>
    </a:lvl1pPr>
    <a:lvl2pPr marL="431800" indent="-215900" algn="l" defTabSz="457200" rtl="0" fontAlgn="base" hangingPunct="0">
      <a:lnSpc>
        <a:spcPct val="93000"/>
      </a:lnSpc>
      <a:spcBef>
        <a:spcPct val="0"/>
      </a:spcBef>
      <a:spcAft>
        <a:spcPct val="0"/>
      </a:spcAft>
      <a:buClr>
        <a:srgbClr val="000000"/>
      </a:buClr>
      <a:buSzPct val="45000"/>
      <a:buFont typeface="Wingdings" charset="2"/>
      <a:defRPr sz="2400" kern="1200">
        <a:solidFill>
          <a:schemeClr val="tx1"/>
        </a:solidFill>
        <a:latin typeface="Times New Roman" pitchFamily="16" charset="0"/>
        <a:ea typeface="msgothic" charset="0"/>
        <a:cs typeface="msgothic" charset="0"/>
      </a:defRPr>
    </a:lvl2pPr>
    <a:lvl3pPr marL="647700" indent="-215900" algn="l" defTabSz="457200" rtl="0" fontAlgn="base" hangingPunct="0">
      <a:lnSpc>
        <a:spcPct val="93000"/>
      </a:lnSpc>
      <a:spcBef>
        <a:spcPct val="0"/>
      </a:spcBef>
      <a:spcAft>
        <a:spcPct val="0"/>
      </a:spcAft>
      <a:buClr>
        <a:srgbClr val="000000"/>
      </a:buClr>
      <a:buSzPct val="45000"/>
      <a:buFont typeface="Wingdings" charset="2"/>
      <a:defRPr sz="2400" kern="1200">
        <a:solidFill>
          <a:schemeClr val="tx1"/>
        </a:solidFill>
        <a:latin typeface="Times New Roman" pitchFamily="16" charset="0"/>
        <a:ea typeface="msgothic" charset="0"/>
        <a:cs typeface="msgothic" charset="0"/>
      </a:defRPr>
    </a:lvl3pPr>
    <a:lvl4pPr marL="863600" indent="-215900" algn="l" defTabSz="457200" rtl="0" fontAlgn="base" hangingPunct="0">
      <a:lnSpc>
        <a:spcPct val="93000"/>
      </a:lnSpc>
      <a:spcBef>
        <a:spcPct val="0"/>
      </a:spcBef>
      <a:spcAft>
        <a:spcPct val="0"/>
      </a:spcAft>
      <a:buClr>
        <a:srgbClr val="000000"/>
      </a:buClr>
      <a:buSzPct val="45000"/>
      <a:buFont typeface="Wingdings" charset="2"/>
      <a:defRPr sz="2400" kern="1200">
        <a:solidFill>
          <a:schemeClr val="tx1"/>
        </a:solidFill>
        <a:latin typeface="Times New Roman" pitchFamily="16" charset="0"/>
        <a:ea typeface="msgothic" charset="0"/>
        <a:cs typeface="msgothic" charset="0"/>
      </a:defRPr>
    </a:lvl4pPr>
    <a:lvl5pPr marL="1079500" indent="-215900" algn="l" defTabSz="457200" rtl="0" fontAlgn="base" hangingPunct="0">
      <a:lnSpc>
        <a:spcPct val="93000"/>
      </a:lnSpc>
      <a:spcBef>
        <a:spcPct val="0"/>
      </a:spcBef>
      <a:spcAft>
        <a:spcPct val="0"/>
      </a:spcAft>
      <a:buClr>
        <a:srgbClr val="000000"/>
      </a:buClr>
      <a:buSzPct val="45000"/>
      <a:buFont typeface="Wingdings" charset="2"/>
      <a:defRPr sz="2400" kern="1200">
        <a:solidFill>
          <a:schemeClr val="tx1"/>
        </a:solidFill>
        <a:latin typeface="Times New Roman" pitchFamily="16" charset="0"/>
        <a:ea typeface="msgothic" charset="0"/>
        <a:cs typeface="msgothic" charset="0"/>
      </a:defRPr>
    </a:lvl5pPr>
    <a:lvl6pPr marL="2286000" algn="l" defTabSz="914400" rtl="0" eaLnBrk="1" latinLnBrk="0" hangingPunct="1">
      <a:defRPr sz="2400" kern="1200">
        <a:solidFill>
          <a:schemeClr val="tx1"/>
        </a:solidFill>
        <a:latin typeface="Times New Roman" pitchFamily="16" charset="0"/>
        <a:ea typeface="msgothic" charset="0"/>
        <a:cs typeface="msgothic" charset="0"/>
      </a:defRPr>
    </a:lvl6pPr>
    <a:lvl7pPr marL="2743200" algn="l" defTabSz="914400" rtl="0" eaLnBrk="1" latinLnBrk="0" hangingPunct="1">
      <a:defRPr sz="2400" kern="1200">
        <a:solidFill>
          <a:schemeClr val="tx1"/>
        </a:solidFill>
        <a:latin typeface="Times New Roman" pitchFamily="16" charset="0"/>
        <a:ea typeface="msgothic" charset="0"/>
        <a:cs typeface="msgothic" charset="0"/>
      </a:defRPr>
    </a:lvl7pPr>
    <a:lvl8pPr marL="3200400" algn="l" defTabSz="914400" rtl="0" eaLnBrk="1" latinLnBrk="0" hangingPunct="1">
      <a:defRPr sz="2400" kern="1200">
        <a:solidFill>
          <a:schemeClr val="tx1"/>
        </a:solidFill>
        <a:latin typeface="Times New Roman" pitchFamily="16" charset="0"/>
        <a:ea typeface="msgothic" charset="0"/>
        <a:cs typeface="msgothic" charset="0"/>
      </a:defRPr>
    </a:lvl8pPr>
    <a:lvl9pPr marL="3657600" algn="l" defTabSz="914400" rtl="0" eaLnBrk="1" latinLnBrk="0" hangingPunct="1">
      <a:defRPr sz="2400" kern="1200">
        <a:solidFill>
          <a:schemeClr val="tx1"/>
        </a:solidFill>
        <a:latin typeface="Times New Roman" pitchFamily="16" charset="0"/>
        <a:ea typeface="msgothic" charset="0"/>
        <a:cs typeface="msgothic" charset="0"/>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9" d="100"/>
          <a:sy n="109" d="100"/>
        </p:scale>
        <p:origin x="636"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2F340F8-E9AB-4717-A09C-207A89B7FA72}" type="datetimeFigureOut">
              <a:rPr lang="de-CH" smtClean="0"/>
              <a:t>01.10.2018</a:t>
            </a:fld>
            <a:endParaRPr lang="de-CH"/>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CH"/>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01D60C-0A0C-4E3A-8118-DFF2412C8D22}" type="slidenum">
              <a:rPr lang="de-CH" smtClean="0"/>
              <a:t>‹#›</a:t>
            </a:fld>
            <a:endParaRPr lang="de-CH"/>
          </a:p>
        </p:txBody>
      </p:sp>
    </p:spTree>
    <p:extLst>
      <p:ext uri="{BB962C8B-B14F-4D97-AF65-F5344CB8AC3E}">
        <p14:creationId xmlns:p14="http://schemas.microsoft.com/office/powerpoint/2010/main" val="37310997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a:t>Fig. 1. The spatial-temporal distribution patterns of FATH-1 in C. elegans. (A) A diagram shows the FATH-1 protein domains, including four transmembrane domains and one Cyt-b5 domain. GFP was inserted at the N-terminus of FATH-1. (B-F) The distribution patterns of fusion protein GFP::FATH-1 in the C. elegans at embryonic (B), L1 larvae (C), L4 larvae (D) and adult (E, F) stage. (D) is a composite confocal image showing GFP::FATH-1 localization in the epidermal cells. (E-E’’) shows the GFP::FATH-1 distribution in the intestine (solid arrowhead) and nervous system (open arrowhead). (F-F’’) shows the GFP::FATH-1 distribution in the intestine (solid arrowhead) but not the gonad (open arrow). Scale bar in D, 20 µm; Scale bars in B,C,E and F, 10 µm.</a:t>
            </a:r>
            <a:endParaRPr lang="de-CH"/>
          </a:p>
        </p:txBody>
      </p:sp>
      <p:sp>
        <p:nvSpPr>
          <p:cNvPr id="4" name="Foliennummernplatzhalter 3"/>
          <p:cNvSpPr>
            <a:spLocks noGrp="1"/>
          </p:cNvSpPr>
          <p:nvPr>
            <p:ph type="sldNum" sz="quarter" idx="10"/>
          </p:nvPr>
        </p:nvSpPr>
        <p:spPr/>
        <p:txBody>
          <a:bodyPr/>
          <a:lstStyle/>
          <a:p>
            <a:fld id="{0701D60C-0A0C-4E3A-8118-DFF2412C8D22}" type="slidenum">
              <a:rPr lang="de-CH" smtClean="0"/>
              <a:t>1</a:t>
            </a:fld>
            <a:endParaRPr lang="de-CH"/>
          </a:p>
        </p:txBody>
      </p:sp>
    </p:spTree>
    <p:extLst>
      <p:ext uri="{BB962C8B-B14F-4D97-AF65-F5344CB8AC3E}">
        <p14:creationId xmlns:p14="http://schemas.microsoft.com/office/powerpoint/2010/main" val="19789361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a:t>Fig. 2. The systemic and tissue-specific effect of fath-1 inactivation. (A) Bright-field images of worms fed with HT115 control or fath-1 RNAi bacteria from L1 to young adult stage. Scale bar, 400 µm. (B) Changes of body lengths of worms treated with HT115 or fath-1 RNAi from L1 stage. N ≥ 45 for each data set. (C) Survival curves of the worms treated with HT115 or fath-1 RNAi from L1. N≥ 75 for each data set. (D) Survival curves of dauer-like animals caused by starvation (control) or by fath-1 RNAi treatment. N≥ 81 for each data set. (E) Body length measurements of wildtype, epidermis-specific RNAi (epi KD) and intestine-specific RNAi (int KD) worms treated with fath-1 RNAi, dpy-7 RNAi (positive control for epidermal-specific RNAi) or HT115 (negative control). N ≥ 52 for each data set.</a:t>
            </a:r>
            <a:endParaRPr lang="de-CH"/>
          </a:p>
        </p:txBody>
      </p:sp>
      <p:sp>
        <p:nvSpPr>
          <p:cNvPr id="4" name="Foliennummernplatzhalter 3"/>
          <p:cNvSpPr>
            <a:spLocks noGrp="1"/>
          </p:cNvSpPr>
          <p:nvPr>
            <p:ph type="sldNum" sz="quarter" idx="10"/>
          </p:nvPr>
        </p:nvSpPr>
        <p:spPr/>
        <p:txBody>
          <a:bodyPr/>
          <a:lstStyle/>
          <a:p>
            <a:fld id="{0701D60C-0A0C-4E3A-8118-DFF2412C8D22}" type="slidenum">
              <a:rPr lang="de-CH" smtClean="0"/>
              <a:t>2</a:t>
            </a:fld>
            <a:endParaRPr lang="de-CH"/>
          </a:p>
        </p:txBody>
      </p:sp>
    </p:spTree>
    <p:extLst>
      <p:ext uri="{BB962C8B-B14F-4D97-AF65-F5344CB8AC3E}">
        <p14:creationId xmlns:p14="http://schemas.microsoft.com/office/powerpoint/2010/main" val="18531714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a:t>Fig. 3.	The stereospecificity and subcellular localization pattern of 2-OH FAs. (A) Body length measurement of fath-1 RNAi worms rescued by BSA control, 350µM (R)-2-OH FA (2R) or 350 µM (S)-2-OH FA (2S) supplementation. N ≥ 50 for each data set. (B) Body length measurements showing the rescuing effects of 5, 20, 35, 50, 100 or 200 µM alkynyl 2-OH-PA supplementation on the growth arrest defect caused by fath-1 RNAi. N ≥ 50 for each data set. (C) Distribution of fatty acids and derivatives in the C. elegans intestine labeled by “Click chemistry” approach. PA, palmitic acid; OH-PA, 2-hydroxy plamitic acid; alk, alkynyl; az, azide. Scale bar, 5 µm.</a:t>
            </a:r>
            <a:endParaRPr lang="de-CH"/>
          </a:p>
        </p:txBody>
      </p:sp>
      <p:sp>
        <p:nvSpPr>
          <p:cNvPr id="4" name="Foliennummernplatzhalter 3"/>
          <p:cNvSpPr>
            <a:spLocks noGrp="1"/>
          </p:cNvSpPr>
          <p:nvPr>
            <p:ph type="sldNum" sz="quarter" idx="10"/>
          </p:nvPr>
        </p:nvSpPr>
        <p:spPr/>
        <p:txBody>
          <a:bodyPr/>
          <a:lstStyle/>
          <a:p>
            <a:fld id="{0701D60C-0A0C-4E3A-8118-DFF2412C8D22}" type="slidenum">
              <a:rPr lang="de-CH" smtClean="0"/>
              <a:t>3</a:t>
            </a:fld>
            <a:endParaRPr lang="de-CH"/>
          </a:p>
        </p:txBody>
      </p:sp>
    </p:spTree>
    <p:extLst>
      <p:ext uri="{BB962C8B-B14F-4D97-AF65-F5344CB8AC3E}">
        <p14:creationId xmlns:p14="http://schemas.microsoft.com/office/powerpoint/2010/main" val="24356267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a:t>Fig. 4.	The subcellular defects caused by fath-1 inactivation. (A) Representative fluorescent confocal images showing intestinal cellular organelles of young adult C. elegans treated with HT115 or fath-1 RNAi. The organelles include: lipid droplets (DHS-3::GFP, BODIPY 493/503); peroxisomes (mRFP::PTS1); late endosomes (GFP::RAB-7); apical recycling endosomes (mCherry::RAB-11); basolateral recycling endosomes (mRFP::RME-1); early endosomes (mCherry::RAB-5); endoplasmic reticulum (GFP::TRAM-1); mitochondria (GES-1::GFP) or Golgi (MANS-1::GFP). Lysosomes were marked by lysotracker green. BODIPY 500/510 visualizes the process of fatty acid uptake. The scale bar represents 10 µm. (B, C, D, E, F) Quantification of the numbers of endosome and peroxisome aggregates or lipid droplets in worms lacking fath-1 expression, corresponding to results shown in A. N ≥ 40 for each data set. Error bars, ± SEM; ***p&amp;#x3c; 0.001.</a:t>
            </a:r>
          </a:p>
        </p:txBody>
      </p:sp>
      <p:sp>
        <p:nvSpPr>
          <p:cNvPr id="4" name="Foliennummernplatzhalter 3"/>
          <p:cNvSpPr>
            <a:spLocks noGrp="1"/>
          </p:cNvSpPr>
          <p:nvPr>
            <p:ph type="sldNum" sz="quarter" idx="10"/>
          </p:nvPr>
        </p:nvSpPr>
        <p:spPr/>
        <p:txBody>
          <a:bodyPr/>
          <a:lstStyle/>
          <a:p>
            <a:fld id="{0701D60C-0A0C-4E3A-8118-DFF2412C8D22}" type="slidenum">
              <a:rPr lang="de-CH" smtClean="0"/>
              <a:t>4</a:t>
            </a:fld>
            <a:endParaRPr lang="de-CH"/>
          </a:p>
        </p:txBody>
      </p:sp>
    </p:spTree>
    <p:extLst>
      <p:ext uri="{BB962C8B-B14F-4D97-AF65-F5344CB8AC3E}">
        <p14:creationId xmlns:p14="http://schemas.microsoft.com/office/powerpoint/2010/main" val="7550571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a:t>Fig. 5.	The fatty acid profiles affected by fath-1 inactivation. (A-C) Representative mass spectra of AEPP derivatives of total FAs from wildtype animals fed with HT115 control (A), fath-1 RNAi (B) or fath-1 RNAi plus 350 µM (R)-2-OH FA (2R) supplementation (C). (D) Representative product-ion MS spectrum of m/z 494 ion by ESI-MS/MS. (E) The structure of </a:t>
            </a:r>
            <a:r>
              <a:rPr lang="el-GR"/>
              <a:t>Δ10</a:t>
            </a:r>
            <a:r>
              <a:rPr lang="de-CH"/>
              <a:t>C17: 1 AEPP derivative and fragment ion peak assignment.</a:t>
            </a:r>
          </a:p>
        </p:txBody>
      </p:sp>
      <p:sp>
        <p:nvSpPr>
          <p:cNvPr id="4" name="Foliennummernplatzhalter 3"/>
          <p:cNvSpPr>
            <a:spLocks noGrp="1"/>
          </p:cNvSpPr>
          <p:nvPr>
            <p:ph type="sldNum" sz="quarter" idx="10"/>
          </p:nvPr>
        </p:nvSpPr>
        <p:spPr/>
        <p:txBody>
          <a:bodyPr/>
          <a:lstStyle/>
          <a:p>
            <a:fld id="{0701D60C-0A0C-4E3A-8118-DFF2412C8D22}" type="slidenum">
              <a:rPr lang="de-CH" smtClean="0"/>
              <a:t>5</a:t>
            </a:fld>
            <a:endParaRPr lang="de-CH"/>
          </a:p>
        </p:txBody>
      </p:sp>
    </p:spTree>
    <p:extLst>
      <p:ext uri="{BB962C8B-B14F-4D97-AF65-F5344CB8AC3E}">
        <p14:creationId xmlns:p14="http://schemas.microsoft.com/office/powerpoint/2010/main" val="31222426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a:t>Fig. 6.	Δ10C17: 1 mediates FATH-1 function in growth and development. (A) Relative FA abundance normalized to HT115 control group. (three biological replicates, N &amp;#x3e; 1000/condition). Error bars, ± SEM; *p&amp;#x3c; 0.05, **p&amp;#x3c; 0.01. (B) Bright-field images of worms fed with HT115 control or fath-1 RNAi treated with BSA, Δ10C17: 1 or Δ9C18: 1. Scale bar, 400 µm. (C) Body length measurement of worms fed with HT115 control or fath-1 RNAi treated with BSA, Δ10C17: 1 or Δ9C18: 1. N≥ 51 for each data set.</a:t>
            </a:r>
            <a:endParaRPr lang="de-CH"/>
          </a:p>
        </p:txBody>
      </p:sp>
      <p:sp>
        <p:nvSpPr>
          <p:cNvPr id="4" name="Foliennummernplatzhalter 3"/>
          <p:cNvSpPr>
            <a:spLocks noGrp="1"/>
          </p:cNvSpPr>
          <p:nvPr>
            <p:ph type="sldNum" sz="quarter" idx="10"/>
          </p:nvPr>
        </p:nvSpPr>
        <p:spPr/>
        <p:txBody>
          <a:bodyPr/>
          <a:lstStyle/>
          <a:p>
            <a:fld id="{0701D60C-0A0C-4E3A-8118-DFF2412C8D22}" type="slidenum">
              <a:rPr lang="de-CH" smtClean="0"/>
              <a:t>6</a:t>
            </a:fld>
            <a:endParaRPr lang="de-CH"/>
          </a:p>
        </p:txBody>
      </p:sp>
    </p:spTree>
    <p:extLst>
      <p:ext uri="{BB962C8B-B14F-4D97-AF65-F5344CB8AC3E}">
        <p14:creationId xmlns:p14="http://schemas.microsoft.com/office/powerpoint/2010/main" val="19718193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a:t>Fig. 7.	</a:t>
            </a:r>
            <a:r>
              <a:rPr lang="el-GR"/>
              <a:t>Δ10</a:t>
            </a:r>
            <a:r>
              <a:rPr lang="de-CH"/>
              <a:t>C17: 1 rescues subcellular defects of fath-1 deficient worms (A) Representative fluorescent confocal images showing intestinal cellular organelles of C. elegans treated with HT115, HT115 plus 100 µM </a:t>
            </a:r>
            <a:r>
              <a:rPr lang="el-GR"/>
              <a:t>Δ10</a:t>
            </a:r>
            <a:r>
              <a:rPr lang="de-CH"/>
              <a:t>C17: 1, HT115 plus 100µM </a:t>
            </a:r>
            <a:r>
              <a:rPr lang="el-GR"/>
              <a:t>Δ9</a:t>
            </a:r>
            <a:r>
              <a:rPr lang="de-CH"/>
              <a:t>C18: 1, fath-1 RNAi, fath-1 RNAi plus 100 µM </a:t>
            </a:r>
            <a:r>
              <a:rPr lang="el-GR"/>
              <a:t>Δ10</a:t>
            </a:r>
            <a:r>
              <a:rPr lang="de-CH"/>
              <a:t>C17: 1 or fath-1 RNAi plus 100µM </a:t>
            </a:r>
            <a:r>
              <a:rPr lang="el-GR"/>
              <a:t>Δ9</a:t>
            </a:r>
            <a:r>
              <a:rPr lang="de-CH"/>
              <a:t>C18: 1. The organelles include: lipid droplets (DHS-3::GFP); peroxisomes (mRFP::PTS1); late endosome (GFP::RAB-7) and apical recycling endosome (mCherry::RAB-11). The scale bar represents 10 µm. (B, C, D, E) Quantification of the numbers of endosome and peroxisomes aggregates or lipid droplets in worms fed with HT115 or fath-1 RNAi treated with </a:t>
            </a:r>
            <a:r>
              <a:rPr lang="el-GR"/>
              <a:t>Δ10</a:t>
            </a:r>
            <a:r>
              <a:rPr lang="de-CH"/>
              <a:t>C17: 1 or </a:t>
            </a:r>
            <a:r>
              <a:rPr lang="el-GR"/>
              <a:t>Δ9</a:t>
            </a:r>
            <a:r>
              <a:rPr lang="de-CH"/>
              <a:t>C18: 1, corresponding to results shown in A. N=20 for each data set. Error bars, ± SEM; **p&amp;#x3c; 0.01, ***p&amp;#x3c; 0.001.</a:t>
            </a:r>
          </a:p>
        </p:txBody>
      </p:sp>
      <p:sp>
        <p:nvSpPr>
          <p:cNvPr id="4" name="Foliennummernplatzhalter 3"/>
          <p:cNvSpPr>
            <a:spLocks noGrp="1"/>
          </p:cNvSpPr>
          <p:nvPr>
            <p:ph type="sldNum" sz="quarter" idx="10"/>
          </p:nvPr>
        </p:nvSpPr>
        <p:spPr/>
        <p:txBody>
          <a:bodyPr/>
          <a:lstStyle/>
          <a:p>
            <a:fld id="{0701D60C-0A0C-4E3A-8118-DFF2412C8D22}" type="slidenum">
              <a:rPr lang="de-CH" smtClean="0"/>
              <a:t>7</a:t>
            </a:fld>
            <a:endParaRPr lang="de-CH"/>
          </a:p>
        </p:txBody>
      </p:sp>
    </p:spTree>
    <p:extLst>
      <p:ext uri="{BB962C8B-B14F-4D97-AF65-F5344CB8AC3E}">
        <p14:creationId xmlns:p14="http://schemas.microsoft.com/office/powerpoint/2010/main" val="27050989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myPictures">
    <p:spTree>
      <p:nvGrpSpPr>
        <p:cNvPr id="1" name=""/>
        <p:cNvGrpSpPr/>
        <p:nvPr/>
      </p:nvGrpSpPr>
      <p:grpSpPr>
        <a:xfrm>
          <a:off x="0" y="0"/>
          <a:ext cx="0" cy="0"/>
          <a:chOff x="0" y="0"/>
          <a:chExt cx="0" cy="0"/>
        </a:xfrm>
      </p:grpSpPr>
      <p:pic>
        <p:nvPicPr>
          <p:cNvPr id="2" name="Grafik 1"/>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260970" y="104946"/>
            <a:ext cx="1306350" cy="193067"/>
          </a:xfrm>
          <a:prstGeom prst="rect">
            <a:avLst/>
          </a:prstGeom>
        </p:spPr>
      </p:pic>
      <p:sp>
        <p:nvSpPr>
          <p:cNvPr id="3" name="Titel 2"/>
          <p:cNvSpPr>
            <a:spLocks noGrp="1"/>
          </p:cNvSpPr>
          <p:nvPr>
            <p:ph type="title"/>
          </p:nvPr>
        </p:nvSpPr>
        <p:spPr>
          <a:xfrm>
            <a:off x="870600" y="685377"/>
            <a:ext cx="10473999" cy="369175"/>
          </a:xfrm>
          <a:prstGeom prst="rect">
            <a:avLst/>
          </a:prstGeom>
        </p:spPr>
        <p:txBody>
          <a:bodyPr anchor="b">
            <a:normAutofit/>
          </a:bodyPr>
          <a:lstStyle>
            <a:lvl1pPr algn="l">
              <a:defRPr sz="1633">
                <a:latin typeface="Arial" panose="020B0604020202020204" pitchFamily="34" charset="0"/>
                <a:cs typeface="Arial" panose="020B0604020202020204" pitchFamily="34" charset="0"/>
              </a:defRPr>
            </a:lvl1pPr>
          </a:lstStyle>
          <a:p>
            <a:r>
              <a:rPr lang="de-DE"/>
              <a:t>Mastertitelformat bearbeiten</a:t>
            </a:r>
            <a:endParaRPr lang="en-US" dirty="0"/>
          </a:p>
        </p:txBody>
      </p:sp>
      <p:sp>
        <p:nvSpPr>
          <p:cNvPr id="5" name="Textplatzhalter 4"/>
          <p:cNvSpPr>
            <a:spLocks noGrp="1"/>
          </p:cNvSpPr>
          <p:nvPr>
            <p:ph type="body" sz="quarter" idx="12"/>
          </p:nvPr>
        </p:nvSpPr>
        <p:spPr>
          <a:xfrm>
            <a:off x="870600" y="1077323"/>
            <a:ext cx="10452480" cy="260667"/>
          </a:xfrm>
        </p:spPr>
        <p:txBody>
          <a:bodyPr/>
          <a:lstStyle>
            <a:lvl1pPr marL="97932" indent="0">
              <a:buNone/>
              <a:defRPr sz="907">
                <a:latin typeface="Arial" panose="020B0604020202020204" pitchFamily="34" charset="0"/>
                <a:cs typeface="Arial" panose="020B0604020202020204" pitchFamily="34" charset="0"/>
              </a:defRPr>
            </a:lvl1pPr>
          </a:lstStyle>
          <a:p>
            <a:pPr lvl="0"/>
            <a:r>
              <a:rPr lang="de-DE"/>
              <a:t>Mastertextformat bearbeiten</a:t>
            </a:r>
          </a:p>
        </p:txBody>
      </p:sp>
      <p:sp>
        <p:nvSpPr>
          <p:cNvPr id="8" name="Textplatzhalter 7"/>
          <p:cNvSpPr>
            <a:spLocks noGrp="1"/>
          </p:cNvSpPr>
          <p:nvPr>
            <p:ph type="body" sz="quarter" idx="14"/>
          </p:nvPr>
        </p:nvSpPr>
        <p:spPr>
          <a:xfrm>
            <a:off x="783509" y="6172622"/>
            <a:ext cx="9231540" cy="457474"/>
          </a:xfrm>
        </p:spPr>
        <p:txBody>
          <a:bodyPr anchor="b"/>
          <a:lstStyle>
            <a:lvl1pPr marL="97932" indent="0">
              <a:buNone/>
              <a:defRPr sz="907">
                <a:latin typeface="Arial" panose="020B0604020202020204" pitchFamily="34" charset="0"/>
                <a:cs typeface="Arial" panose="020B0604020202020204" pitchFamily="34" charset="0"/>
              </a:defRPr>
            </a:lvl1pPr>
            <a:lvl2pPr marL="522785" indent="0">
              <a:buNone/>
              <a:defRPr/>
            </a:lvl2pPr>
            <a:lvl3pPr marL="979322" indent="0">
              <a:buNone/>
              <a:defRPr/>
            </a:lvl3pPr>
            <a:lvl4pPr marL="1371051" indent="0">
              <a:buNone/>
              <a:defRPr/>
            </a:lvl4pPr>
            <a:lvl5pPr marL="1762780" indent="0">
              <a:buNone/>
              <a:defRPr/>
            </a:lvl5pPr>
          </a:lstStyle>
          <a:p>
            <a:pPr lvl="0"/>
            <a:r>
              <a:rPr lang="de-DE"/>
              <a:t>Mastertextformat bearbeiten</a:t>
            </a:r>
          </a:p>
        </p:txBody>
      </p:sp>
    </p:spTree>
    <p:extLst>
      <p:ext uri="{BB962C8B-B14F-4D97-AF65-F5344CB8AC3E}">
        <p14:creationId xmlns:p14="http://schemas.microsoft.com/office/powerpoint/2010/main" val="1492494509"/>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7" name="Rectangle 2"/>
          <p:cNvSpPr>
            <a:spLocks noGrp="1" noChangeArrowheads="1"/>
          </p:cNvSpPr>
          <p:nvPr>
            <p:ph type="body" idx="1"/>
          </p:nvPr>
        </p:nvSpPr>
        <p:spPr bwMode="auto">
          <a:xfrm>
            <a:off x="894720" y="1906761"/>
            <a:ext cx="10408321" cy="43190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de-DE" dirty="0"/>
              <a:t>Click to edit the outline text format</a:t>
            </a:r>
          </a:p>
          <a:p>
            <a:pPr lvl="1"/>
            <a:r>
              <a:rPr lang="en-GB" altLang="de-DE" dirty="0"/>
              <a:t>Second Outline Level</a:t>
            </a:r>
          </a:p>
          <a:p>
            <a:pPr lvl="2"/>
            <a:r>
              <a:rPr lang="en-GB" altLang="de-DE" dirty="0"/>
              <a:t>Third Outline Level</a:t>
            </a:r>
          </a:p>
          <a:p>
            <a:pPr lvl="3"/>
            <a:r>
              <a:rPr lang="en-GB" altLang="de-DE" dirty="0"/>
              <a:t>Fourth Outline Level</a:t>
            </a:r>
          </a:p>
          <a:p>
            <a:pPr lvl="4"/>
            <a:r>
              <a:rPr lang="en-GB" altLang="de-DE" dirty="0"/>
              <a:t>Fifth Outline Level</a:t>
            </a:r>
          </a:p>
          <a:p>
            <a:pPr lvl="4"/>
            <a:r>
              <a:rPr lang="en-GB" altLang="de-DE" dirty="0"/>
              <a:t>Sixth Outline Level</a:t>
            </a:r>
          </a:p>
          <a:p>
            <a:pPr lvl="4"/>
            <a:r>
              <a:rPr lang="en-GB" altLang="de-DE" dirty="0"/>
              <a:t>Seventh Outline Level</a:t>
            </a:r>
          </a:p>
          <a:p>
            <a:pPr lvl="4"/>
            <a:r>
              <a:rPr lang="en-GB" altLang="de-DE" dirty="0"/>
              <a:t>Eighth Outline Level</a:t>
            </a:r>
          </a:p>
          <a:p>
            <a:pPr lvl="4"/>
            <a:r>
              <a:rPr lang="en-GB" altLang="de-DE" dirty="0"/>
              <a:t>Ninth Outline Level</a:t>
            </a:r>
          </a:p>
        </p:txBody>
      </p:sp>
      <p:sp>
        <p:nvSpPr>
          <p:cNvPr id="2" name="Textfeld 1"/>
          <p:cNvSpPr txBox="1"/>
          <p:nvPr/>
        </p:nvSpPr>
        <p:spPr>
          <a:xfrm>
            <a:off x="1044780" y="620052"/>
            <a:ext cx="10189529" cy="343620"/>
          </a:xfrm>
          <a:prstGeom prst="rect">
            <a:avLst/>
          </a:prstGeom>
          <a:noFill/>
        </p:spPr>
        <p:txBody>
          <a:bodyPr wrap="square" rtlCol="0">
            <a:spAutoFit/>
          </a:bodyPr>
          <a:lstStyle/>
          <a:p>
            <a:endParaRPr lang="en-US" sz="1633" dirty="0"/>
          </a:p>
        </p:txBody>
      </p:sp>
      <p:sp>
        <p:nvSpPr>
          <p:cNvPr id="3" name="Titelplatzhalter 2"/>
          <p:cNvSpPr>
            <a:spLocks noGrp="1"/>
          </p:cNvSpPr>
          <p:nvPr>
            <p:ph type="title"/>
          </p:nvPr>
        </p:nvSpPr>
        <p:spPr>
          <a:xfrm>
            <a:off x="610560" y="275070"/>
            <a:ext cx="10972801" cy="1142039"/>
          </a:xfrm>
          <a:prstGeom prst="rect">
            <a:avLst/>
          </a:prstGeom>
        </p:spPr>
        <p:txBody>
          <a:bodyPr vert="horz" lIns="91440" tIns="45720" rIns="91440" bIns="45720" rtlCol="0" anchor="ctr">
            <a:normAutofit/>
          </a:bodyPr>
          <a:lstStyle/>
          <a:p>
            <a:r>
              <a:rPr lang="de-DE" dirty="0"/>
              <a:t>Titelmasterformat durch Klicken bearbeiten</a:t>
            </a:r>
            <a:endParaRPr lang="en-US" dirty="0"/>
          </a:p>
        </p:txBody>
      </p:sp>
    </p:spTree>
    <p:extLst>
      <p:ext uri="{BB962C8B-B14F-4D97-AF65-F5344CB8AC3E}">
        <p14:creationId xmlns:p14="http://schemas.microsoft.com/office/powerpoint/2010/main" val="522576624"/>
      </p:ext>
    </p:extLst>
  </p:cSld>
  <p:clrMap bg1="lt1" tx1="dk1" bg2="lt2" tx2="dk2" accent1="accent1" accent2="accent2" accent3="accent3" accent4="accent4" accent5="accent5" accent6="accent6" hlink="hlink" folHlink="folHlink"/>
  <p:sldLayoutIdLst>
    <p:sldLayoutId id="2147483661" r:id="rId1"/>
  </p:sldLayoutIdLst>
  <p:txStyles>
    <p:titleStyle>
      <a:lvl1pPr algn="ctr" defTabSz="414772" rtl="0" eaLnBrk="1" fontAlgn="base" hangingPunct="1">
        <a:lnSpc>
          <a:spcPct val="93000"/>
        </a:lnSpc>
        <a:spcBef>
          <a:spcPct val="0"/>
        </a:spcBef>
        <a:spcAft>
          <a:spcPct val="0"/>
        </a:spcAft>
        <a:buClr>
          <a:srgbClr val="000000"/>
        </a:buClr>
        <a:buSzPct val="45000"/>
        <a:buFont typeface="Wingdings" charset="2"/>
        <a:defRPr sz="2540" b="1">
          <a:solidFill>
            <a:srgbClr val="000000"/>
          </a:solidFill>
          <a:latin typeface="Arial" panose="020B0604020202020204" pitchFamily="34" charset="0"/>
          <a:ea typeface="+mj-ea"/>
          <a:cs typeface="Arial" panose="020B0604020202020204" pitchFamily="34" charset="0"/>
        </a:defRPr>
      </a:lvl1pPr>
      <a:lvl2pPr algn="ctr" defTabSz="414772" rtl="0" eaLnBrk="1" fontAlgn="base" hangingPunct="1">
        <a:lnSpc>
          <a:spcPct val="93000"/>
        </a:lnSpc>
        <a:spcBef>
          <a:spcPct val="0"/>
        </a:spcBef>
        <a:spcAft>
          <a:spcPct val="0"/>
        </a:spcAft>
        <a:buClr>
          <a:srgbClr val="000000"/>
        </a:buClr>
        <a:buSzPct val="45000"/>
        <a:buFont typeface="Wingdings" charset="2"/>
        <a:defRPr sz="2540" b="1">
          <a:solidFill>
            <a:srgbClr val="000000"/>
          </a:solidFill>
          <a:latin typeface="Times New Roman" pitchFamily="16" charset="0"/>
          <a:ea typeface="msgothic" charset="0"/>
          <a:cs typeface="msgothic" charset="0"/>
        </a:defRPr>
      </a:lvl2pPr>
      <a:lvl3pPr algn="ctr" defTabSz="414772" rtl="0" eaLnBrk="1" fontAlgn="base" hangingPunct="1">
        <a:lnSpc>
          <a:spcPct val="93000"/>
        </a:lnSpc>
        <a:spcBef>
          <a:spcPct val="0"/>
        </a:spcBef>
        <a:spcAft>
          <a:spcPct val="0"/>
        </a:spcAft>
        <a:buClr>
          <a:srgbClr val="000000"/>
        </a:buClr>
        <a:buSzPct val="45000"/>
        <a:buFont typeface="Wingdings" charset="2"/>
        <a:defRPr sz="2540" b="1">
          <a:solidFill>
            <a:srgbClr val="000000"/>
          </a:solidFill>
          <a:latin typeface="Times New Roman" pitchFamily="16" charset="0"/>
          <a:ea typeface="msgothic" charset="0"/>
          <a:cs typeface="msgothic" charset="0"/>
        </a:defRPr>
      </a:lvl3pPr>
      <a:lvl4pPr algn="ctr" defTabSz="414772" rtl="0" eaLnBrk="1" fontAlgn="base" hangingPunct="1">
        <a:lnSpc>
          <a:spcPct val="93000"/>
        </a:lnSpc>
        <a:spcBef>
          <a:spcPct val="0"/>
        </a:spcBef>
        <a:spcAft>
          <a:spcPct val="0"/>
        </a:spcAft>
        <a:buClr>
          <a:srgbClr val="000000"/>
        </a:buClr>
        <a:buSzPct val="45000"/>
        <a:buFont typeface="Wingdings" charset="2"/>
        <a:defRPr sz="2540" b="1">
          <a:solidFill>
            <a:srgbClr val="000000"/>
          </a:solidFill>
          <a:latin typeface="Times New Roman" pitchFamily="16" charset="0"/>
          <a:ea typeface="msgothic" charset="0"/>
          <a:cs typeface="msgothic" charset="0"/>
        </a:defRPr>
      </a:lvl4pPr>
      <a:lvl5pPr algn="ctr" defTabSz="414772" rtl="0" eaLnBrk="1" fontAlgn="base" hangingPunct="1">
        <a:lnSpc>
          <a:spcPct val="93000"/>
        </a:lnSpc>
        <a:spcBef>
          <a:spcPct val="0"/>
        </a:spcBef>
        <a:spcAft>
          <a:spcPct val="0"/>
        </a:spcAft>
        <a:buClr>
          <a:srgbClr val="000000"/>
        </a:buClr>
        <a:buSzPct val="45000"/>
        <a:buFont typeface="Wingdings" charset="2"/>
        <a:defRPr sz="2540" b="1">
          <a:solidFill>
            <a:srgbClr val="000000"/>
          </a:solidFill>
          <a:latin typeface="Times New Roman" pitchFamily="16" charset="0"/>
          <a:ea typeface="msgothic" charset="0"/>
          <a:cs typeface="msgothic" charset="0"/>
        </a:defRPr>
      </a:lvl5pPr>
      <a:lvl6pPr marL="1394094" indent="-195864" algn="ctr" defTabSz="414772" rtl="0" eaLnBrk="1" fontAlgn="base" hangingPunct="1">
        <a:lnSpc>
          <a:spcPct val="93000"/>
        </a:lnSpc>
        <a:spcBef>
          <a:spcPct val="0"/>
        </a:spcBef>
        <a:spcAft>
          <a:spcPct val="0"/>
        </a:spcAft>
        <a:buClr>
          <a:srgbClr val="000000"/>
        </a:buClr>
        <a:buSzPct val="45000"/>
        <a:buFont typeface="Wingdings" charset="2"/>
        <a:defRPr sz="2540" b="1">
          <a:solidFill>
            <a:srgbClr val="000000"/>
          </a:solidFill>
          <a:latin typeface="Times New Roman" pitchFamily="16" charset="0"/>
          <a:ea typeface="msgothic" charset="0"/>
          <a:cs typeface="msgothic" charset="0"/>
        </a:defRPr>
      </a:lvl6pPr>
      <a:lvl7pPr marL="1808866" indent="-195864" algn="ctr" defTabSz="414772" rtl="0" eaLnBrk="1" fontAlgn="base" hangingPunct="1">
        <a:lnSpc>
          <a:spcPct val="93000"/>
        </a:lnSpc>
        <a:spcBef>
          <a:spcPct val="0"/>
        </a:spcBef>
        <a:spcAft>
          <a:spcPct val="0"/>
        </a:spcAft>
        <a:buClr>
          <a:srgbClr val="000000"/>
        </a:buClr>
        <a:buSzPct val="45000"/>
        <a:buFont typeface="Wingdings" charset="2"/>
        <a:defRPr sz="2540" b="1">
          <a:solidFill>
            <a:srgbClr val="000000"/>
          </a:solidFill>
          <a:latin typeface="Times New Roman" pitchFamily="16" charset="0"/>
          <a:ea typeface="msgothic" charset="0"/>
          <a:cs typeface="msgothic" charset="0"/>
        </a:defRPr>
      </a:lvl7pPr>
      <a:lvl8pPr marL="2223638" indent="-195864" algn="ctr" defTabSz="414772" rtl="0" eaLnBrk="1" fontAlgn="base" hangingPunct="1">
        <a:lnSpc>
          <a:spcPct val="93000"/>
        </a:lnSpc>
        <a:spcBef>
          <a:spcPct val="0"/>
        </a:spcBef>
        <a:spcAft>
          <a:spcPct val="0"/>
        </a:spcAft>
        <a:buClr>
          <a:srgbClr val="000000"/>
        </a:buClr>
        <a:buSzPct val="45000"/>
        <a:buFont typeface="Wingdings" charset="2"/>
        <a:defRPr sz="2540" b="1">
          <a:solidFill>
            <a:srgbClr val="000000"/>
          </a:solidFill>
          <a:latin typeface="Times New Roman" pitchFamily="16" charset="0"/>
          <a:ea typeface="msgothic" charset="0"/>
          <a:cs typeface="msgothic" charset="0"/>
        </a:defRPr>
      </a:lvl8pPr>
      <a:lvl9pPr marL="2638410" indent="-195864" algn="ctr" defTabSz="414772" rtl="0" eaLnBrk="1" fontAlgn="base" hangingPunct="1">
        <a:lnSpc>
          <a:spcPct val="93000"/>
        </a:lnSpc>
        <a:spcBef>
          <a:spcPct val="0"/>
        </a:spcBef>
        <a:spcAft>
          <a:spcPct val="0"/>
        </a:spcAft>
        <a:buClr>
          <a:srgbClr val="000000"/>
        </a:buClr>
        <a:buSzPct val="45000"/>
        <a:buFont typeface="Wingdings" charset="2"/>
        <a:defRPr sz="2540" b="1">
          <a:solidFill>
            <a:srgbClr val="000000"/>
          </a:solidFill>
          <a:latin typeface="Times New Roman" pitchFamily="16" charset="0"/>
          <a:ea typeface="msgothic" charset="0"/>
          <a:cs typeface="msgothic" charset="0"/>
        </a:defRPr>
      </a:lvl9pPr>
    </p:titleStyle>
    <p:bodyStyle>
      <a:lvl1pPr marL="391729" indent="-293797" algn="l" defTabSz="414772" rtl="0" eaLnBrk="1" fontAlgn="base" hangingPunct="1">
        <a:lnSpc>
          <a:spcPct val="93000"/>
        </a:lnSpc>
        <a:spcBef>
          <a:spcPct val="0"/>
        </a:spcBef>
        <a:spcAft>
          <a:spcPts val="806"/>
        </a:spcAft>
        <a:buClr>
          <a:srgbClr val="000000"/>
        </a:buClr>
        <a:buSzPct val="100000"/>
        <a:buFont typeface="Arial" charset="0"/>
        <a:buChar char="•"/>
        <a:defRPr sz="1814">
          <a:solidFill>
            <a:srgbClr val="000000"/>
          </a:solidFill>
          <a:latin typeface="Arial" panose="020B0604020202020204" pitchFamily="34" charset="0"/>
          <a:ea typeface="+mn-ea"/>
          <a:cs typeface="Arial" panose="020B0604020202020204" pitchFamily="34" charset="0"/>
        </a:defRPr>
      </a:lvl1pPr>
      <a:lvl2pPr marL="783458" indent="-260673" algn="l" defTabSz="414772" rtl="0" eaLnBrk="1" fontAlgn="base" hangingPunct="1">
        <a:lnSpc>
          <a:spcPct val="93000"/>
        </a:lnSpc>
        <a:spcBef>
          <a:spcPct val="0"/>
        </a:spcBef>
        <a:spcAft>
          <a:spcPts val="1032"/>
        </a:spcAft>
        <a:buClr>
          <a:srgbClr val="000000"/>
        </a:buClr>
        <a:buSzPct val="75000"/>
        <a:buFont typeface="Symbol" charset="2"/>
        <a:buChar char=""/>
        <a:defRPr sz="2359">
          <a:solidFill>
            <a:srgbClr val="000000"/>
          </a:solidFill>
          <a:latin typeface="Arial" panose="020B0604020202020204" pitchFamily="34" charset="0"/>
          <a:ea typeface="+mn-ea"/>
          <a:cs typeface="Arial" panose="020B0604020202020204" pitchFamily="34" charset="0"/>
        </a:defRPr>
      </a:lvl2pPr>
      <a:lvl3pPr marL="1175187" indent="-195864" algn="l" defTabSz="414772" rtl="0" eaLnBrk="1" fontAlgn="base" hangingPunct="1">
        <a:lnSpc>
          <a:spcPct val="93000"/>
        </a:lnSpc>
        <a:spcBef>
          <a:spcPct val="0"/>
        </a:spcBef>
        <a:spcAft>
          <a:spcPts val="771"/>
        </a:spcAft>
        <a:buClr>
          <a:srgbClr val="000000"/>
        </a:buClr>
        <a:buSzPct val="45000"/>
        <a:buFont typeface="Wingdings" charset="2"/>
        <a:buChar char=""/>
        <a:defRPr sz="2177">
          <a:solidFill>
            <a:srgbClr val="000000"/>
          </a:solidFill>
          <a:latin typeface="Arial" panose="020B0604020202020204" pitchFamily="34" charset="0"/>
          <a:ea typeface="+mn-ea"/>
          <a:cs typeface="Arial" panose="020B0604020202020204" pitchFamily="34" charset="0"/>
        </a:defRPr>
      </a:lvl3pPr>
      <a:lvl4pPr marL="1566916" indent="-195864" algn="l" defTabSz="414772" rtl="0" eaLnBrk="1" fontAlgn="base" hangingPunct="1">
        <a:lnSpc>
          <a:spcPct val="93000"/>
        </a:lnSpc>
        <a:spcBef>
          <a:spcPct val="0"/>
        </a:spcBef>
        <a:spcAft>
          <a:spcPts val="522"/>
        </a:spcAft>
        <a:buClr>
          <a:srgbClr val="000000"/>
        </a:buClr>
        <a:buSzPct val="75000"/>
        <a:buFont typeface="Symbol" charset="2"/>
        <a:buChar char=""/>
        <a:defRPr sz="1814">
          <a:solidFill>
            <a:srgbClr val="000000"/>
          </a:solidFill>
          <a:latin typeface="Arial" panose="020B0604020202020204" pitchFamily="34" charset="0"/>
          <a:ea typeface="+mn-ea"/>
          <a:cs typeface="Arial" panose="020B0604020202020204" pitchFamily="34" charset="0"/>
        </a:defRPr>
      </a:lvl4pPr>
      <a:lvl5pPr marL="1958645" indent="-195864" algn="l" defTabSz="414772" rtl="0" eaLnBrk="1" fontAlgn="base" hangingPunct="1">
        <a:lnSpc>
          <a:spcPct val="93000"/>
        </a:lnSpc>
        <a:spcBef>
          <a:spcPct val="0"/>
        </a:spcBef>
        <a:spcAft>
          <a:spcPts val="261"/>
        </a:spcAft>
        <a:buClr>
          <a:srgbClr val="000000"/>
        </a:buClr>
        <a:buSzPct val="45000"/>
        <a:buFont typeface="Wingdings" charset="2"/>
        <a:buChar char=""/>
        <a:defRPr sz="1814">
          <a:solidFill>
            <a:srgbClr val="000000"/>
          </a:solidFill>
          <a:latin typeface="Arial" panose="020B0604020202020204" pitchFamily="34" charset="0"/>
          <a:ea typeface="+mn-ea"/>
          <a:cs typeface="Arial" panose="020B0604020202020204" pitchFamily="34" charset="0"/>
        </a:defRPr>
      </a:lvl5pPr>
      <a:lvl6pPr marL="2373417" indent="-195864" algn="l" defTabSz="414772" rtl="0" eaLnBrk="1" fontAlgn="base" hangingPunct="1">
        <a:lnSpc>
          <a:spcPct val="93000"/>
        </a:lnSpc>
        <a:spcBef>
          <a:spcPct val="0"/>
        </a:spcBef>
        <a:spcAft>
          <a:spcPts val="261"/>
        </a:spcAft>
        <a:buClr>
          <a:srgbClr val="000000"/>
        </a:buClr>
        <a:buSzPct val="45000"/>
        <a:buFont typeface="Wingdings" charset="2"/>
        <a:buChar char=""/>
        <a:defRPr sz="1814">
          <a:solidFill>
            <a:srgbClr val="000000"/>
          </a:solidFill>
          <a:latin typeface="+mn-lt"/>
          <a:ea typeface="+mn-ea"/>
          <a:cs typeface="+mn-cs"/>
        </a:defRPr>
      </a:lvl6pPr>
      <a:lvl7pPr marL="2788188" indent="-195864" algn="l" defTabSz="414772" rtl="0" eaLnBrk="1" fontAlgn="base" hangingPunct="1">
        <a:lnSpc>
          <a:spcPct val="93000"/>
        </a:lnSpc>
        <a:spcBef>
          <a:spcPct val="0"/>
        </a:spcBef>
        <a:spcAft>
          <a:spcPts val="261"/>
        </a:spcAft>
        <a:buClr>
          <a:srgbClr val="000000"/>
        </a:buClr>
        <a:buSzPct val="45000"/>
        <a:buFont typeface="Wingdings" charset="2"/>
        <a:buChar char=""/>
        <a:defRPr sz="1814">
          <a:solidFill>
            <a:srgbClr val="000000"/>
          </a:solidFill>
          <a:latin typeface="+mn-lt"/>
          <a:ea typeface="+mn-ea"/>
          <a:cs typeface="+mn-cs"/>
        </a:defRPr>
      </a:lvl7pPr>
      <a:lvl8pPr marL="3202960" indent="-195864" algn="l" defTabSz="414772" rtl="0" eaLnBrk="1" fontAlgn="base" hangingPunct="1">
        <a:lnSpc>
          <a:spcPct val="93000"/>
        </a:lnSpc>
        <a:spcBef>
          <a:spcPct val="0"/>
        </a:spcBef>
        <a:spcAft>
          <a:spcPts val="261"/>
        </a:spcAft>
        <a:buClr>
          <a:srgbClr val="000000"/>
        </a:buClr>
        <a:buSzPct val="45000"/>
        <a:buFont typeface="Wingdings" charset="2"/>
        <a:buChar char=""/>
        <a:defRPr sz="1814">
          <a:solidFill>
            <a:srgbClr val="000000"/>
          </a:solidFill>
          <a:latin typeface="+mn-lt"/>
          <a:ea typeface="+mn-ea"/>
          <a:cs typeface="+mn-cs"/>
        </a:defRPr>
      </a:lvl8pPr>
      <a:lvl9pPr marL="3617732" indent="-195864" algn="l" defTabSz="414772" rtl="0" eaLnBrk="1" fontAlgn="base" hangingPunct="1">
        <a:lnSpc>
          <a:spcPct val="93000"/>
        </a:lnSpc>
        <a:spcBef>
          <a:spcPct val="0"/>
        </a:spcBef>
        <a:spcAft>
          <a:spcPts val="261"/>
        </a:spcAft>
        <a:buClr>
          <a:srgbClr val="000000"/>
        </a:buClr>
        <a:buSzPct val="45000"/>
        <a:buFont typeface="Wingdings" charset="2"/>
        <a:buChar char=""/>
        <a:defRPr sz="1814">
          <a:solidFill>
            <a:srgbClr val="000000"/>
          </a:solidFill>
          <a:latin typeface="+mn-lt"/>
          <a:ea typeface="+mn-ea"/>
          <a:cs typeface="+mn-cs"/>
        </a:defRPr>
      </a:lvl9pPr>
    </p:bodyStyle>
    <p:otherStyle>
      <a:defPPr>
        <a:defRPr lang="de-DE"/>
      </a:defPPr>
      <a:lvl1pPr marL="0" algn="l" defTabSz="829544" rtl="0" eaLnBrk="1" latinLnBrk="0" hangingPunct="1">
        <a:defRPr sz="1633" kern="1200">
          <a:solidFill>
            <a:schemeClr val="tx1"/>
          </a:solidFill>
          <a:latin typeface="+mn-lt"/>
          <a:ea typeface="+mn-ea"/>
          <a:cs typeface="+mn-cs"/>
        </a:defRPr>
      </a:lvl1pPr>
      <a:lvl2pPr marL="414772" algn="l" defTabSz="829544" rtl="0" eaLnBrk="1" latinLnBrk="0" hangingPunct="1">
        <a:defRPr sz="1633" kern="1200">
          <a:solidFill>
            <a:schemeClr val="tx1"/>
          </a:solidFill>
          <a:latin typeface="+mn-lt"/>
          <a:ea typeface="+mn-ea"/>
          <a:cs typeface="+mn-cs"/>
        </a:defRPr>
      </a:lvl2pPr>
      <a:lvl3pPr marL="829544" algn="l" defTabSz="829544" rtl="0" eaLnBrk="1" latinLnBrk="0" hangingPunct="1">
        <a:defRPr sz="1633" kern="1200">
          <a:solidFill>
            <a:schemeClr val="tx1"/>
          </a:solidFill>
          <a:latin typeface="+mn-lt"/>
          <a:ea typeface="+mn-ea"/>
          <a:cs typeface="+mn-cs"/>
        </a:defRPr>
      </a:lvl3pPr>
      <a:lvl4pPr marL="1244316" algn="l" defTabSz="829544" rtl="0" eaLnBrk="1" latinLnBrk="0" hangingPunct="1">
        <a:defRPr sz="1633" kern="1200">
          <a:solidFill>
            <a:schemeClr val="tx1"/>
          </a:solidFill>
          <a:latin typeface="+mn-lt"/>
          <a:ea typeface="+mn-ea"/>
          <a:cs typeface="+mn-cs"/>
        </a:defRPr>
      </a:lvl4pPr>
      <a:lvl5pPr marL="1659087" algn="l" defTabSz="829544" rtl="0" eaLnBrk="1" latinLnBrk="0" hangingPunct="1">
        <a:defRPr sz="1633" kern="1200">
          <a:solidFill>
            <a:schemeClr val="tx1"/>
          </a:solidFill>
          <a:latin typeface="+mn-lt"/>
          <a:ea typeface="+mn-ea"/>
          <a:cs typeface="+mn-cs"/>
        </a:defRPr>
      </a:lvl5pPr>
      <a:lvl6pPr marL="2073859" algn="l" defTabSz="829544" rtl="0" eaLnBrk="1" latinLnBrk="0" hangingPunct="1">
        <a:defRPr sz="1633" kern="1200">
          <a:solidFill>
            <a:schemeClr val="tx1"/>
          </a:solidFill>
          <a:latin typeface="+mn-lt"/>
          <a:ea typeface="+mn-ea"/>
          <a:cs typeface="+mn-cs"/>
        </a:defRPr>
      </a:lvl6pPr>
      <a:lvl7pPr marL="2488631" algn="l" defTabSz="829544" rtl="0" eaLnBrk="1" latinLnBrk="0" hangingPunct="1">
        <a:defRPr sz="1633" kern="1200">
          <a:solidFill>
            <a:schemeClr val="tx1"/>
          </a:solidFill>
          <a:latin typeface="+mn-lt"/>
          <a:ea typeface="+mn-ea"/>
          <a:cs typeface="+mn-cs"/>
        </a:defRPr>
      </a:lvl7pPr>
      <a:lvl8pPr marL="2903403" algn="l" defTabSz="829544" rtl="0" eaLnBrk="1" latinLnBrk="0" hangingPunct="1">
        <a:defRPr sz="1633" kern="1200">
          <a:solidFill>
            <a:schemeClr val="tx1"/>
          </a:solidFill>
          <a:latin typeface="+mn-lt"/>
          <a:ea typeface="+mn-ea"/>
          <a:cs typeface="+mn-cs"/>
        </a:defRPr>
      </a:lvl8pPr>
      <a:lvl9pPr marL="3318175" algn="l" defTabSz="829544" rtl="0" eaLnBrk="1" latinLnBrk="0" hangingPunct="1">
        <a:defRPr sz="163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5.JPG"/></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6.JPG"/></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7.JPG"/></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9.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A4FBA27-58F3-4F04-9491-ADA4B770E2EC}"/>
              </a:ext>
            </a:extLst>
          </p:cNvPr>
          <p:cNvSpPr>
            <a:spLocks noGrp="1"/>
          </p:cNvSpPr>
          <p:nvPr>
            <p:ph type="title"/>
          </p:nvPr>
        </p:nvSpPr>
        <p:spPr/>
        <p:txBody>
          <a:bodyPr>
            <a:normAutofit fontScale="90000"/>
          </a:bodyPr>
          <a:lstStyle/>
          <a:p>
            <a:r>
              <a:rPr lang="en-US"/>
              <a:t>&lt;b&gt;&lt;i&gt;C. Elegans&lt;/i&gt;&lt;/b&gt; Fatty Acid Two-Hydroxylase Regulates Intestinal Homeostasis by Affecting Heptadecenoic Acid Production</a:t>
            </a:r>
            <a:endParaRPr lang="de-CH"/>
          </a:p>
        </p:txBody>
      </p:sp>
      <p:sp>
        <p:nvSpPr>
          <p:cNvPr id="3" name="Textplatzhalter 2">
            <a:extLst>
              <a:ext uri="{FF2B5EF4-FFF2-40B4-BE49-F238E27FC236}">
                <a16:creationId xmlns:a16="http://schemas.microsoft.com/office/drawing/2014/main" id="{37BDFF8F-AEC8-4BB1-ADA8-CD353676B214}"/>
              </a:ext>
            </a:extLst>
          </p:cNvPr>
          <p:cNvSpPr>
            <a:spLocks noGrp="1"/>
          </p:cNvSpPr>
          <p:nvPr>
            <p:ph type="body" sz="quarter" idx="12"/>
          </p:nvPr>
        </p:nvSpPr>
        <p:spPr/>
        <p:txBody>
          <a:bodyPr/>
          <a:lstStyle/>
          <a:p>
            <a:r>
              <a:rPr lang="en-US"/>
              <a:t>Cell Physiol Biochem 2018;49:I– -  DOI:10.1159/000493226</a:t>
            </a:r>
            <a:endParaRPr lang="de-CH"/>
          </a:p>
        </p:txBody>
      </p:sp>
      <p:sp>
        <p:nvSpPr>
          <p:cNvPr id="4" name="Textplatzhalter 3">
            <a:extLst>
              <a:ext uri="{FF2B5EF4-FFF2-40B4-BE49-F238E27FC236}">
                <a16:creationId xmlns:a16="http://schemas.microsoft.com/office/drawing/2014/main" id="{FB815B8B-AD20-4BF6-84F0-53F16BDC0D39}"/>
              </a:ext>
            </a:extLst>
          </p:cNvPr>
          <p:cNvSpPr>
            <a:spLocks noGrp="1"/>
          </p:cNvSpPr>
          <p:nvPr>
            <p:ph type="body" sz="quarter" idx="14"/>
          </p:nvPr>
        </p:nvSpPr>
        <p:spPr/>
        <p:txBody>
          <a:bodyPr/>
          <a:lstStyle/>
          <a:p>
            <a:r>
              <a:rPr lang="en-US"/>
              <a:t>© 2018 The Author(s). Published by S. Karger AG, Basel  - CC BY-NC-ND 4.0</a:t>
            </a:r>
            <a:endParaRPr lang="de-CH"/>
          </a:p>
        </p:txBody>
      </p:sp>
      <p:pic>
        <p:nvPicPr>
          <p:cNvPr id="6" name="Grafik 5">
            <a:extLst>
              <a:ext uri="{FF2B5EF4-FFF2-40B4-BE49-F238E27FC236}">
                <a16:creationId xmlns:a16="http://schemas.microsoft.com/office/drawing/2014/main" id="{F66BDAFA-CAF1-4A61-AFAD-41E5921507E4}"/>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10482644" y="6394133"/>
            <a:ext cx="1495425" cy="333375"/>
          </a:xfrm>
          <a:prstGeom prst="rect">
            <a:avLst/>
          </a:prstGeom>
        </p:spPr>
      </p:pic>
      <p:pic>
        <p:nvPicPr>
          <p:cNvPr id="8" name="Grafik 7">
            <a:extLst>
              <a:ext uri="{FF2B5EF4-FFF2-40B4-BE49-F238E27FC236}">
                <a16:creationId xmlns:a16="http://schemas.microsoft.com/office/drawing/2014/main" id="{2ABAEF6D-8265-4CEC-BCB8-D5D916E1A3C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86227" y="1337991"/>
            <a:ext cx="2419545" cy="4927303"/>
          </a:xfrm>
          <a:prstGeom prst="rect">
            <a:avLst/>
          </a:prstGeom>
        </p:spPr>
      </p:pic>
    </p:spTree>
    <p:extLst>
      <p:ext uri="{BB962C8B-B14F-4D97-AF65-F5344CB8AC3E}">
        <p14:creationId xmlns:p14="http://schemas.microsoft.com/office/powerpoint/2010/main" val="32975647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DC0BE9D-F940-4BD2-A61D-2AC616197187}"/>
              </a:ext>
            </a:extLst>
          </p:cNvPr>
          <p:cNvSpPr>
            <a:spLocks noGrp="1"/>
          </p:cNvSpPr>
          <p:nvPr>
            <p:ph type="title"/>
          </p:nvPr>
        </p:nvSpPr>
        <p:spPr/>
        <p:txBody>
          <a:bodyPr>
            <a:normAutofit fontScale="90000"/>
          </a:bodyPr>
          <a:lstStyle/>
          <a:p>
            <a:r>
              <a:rPr lang="en-US"/>
              <a:t>&lt;b&gt;&lt;i&gt;C. Elegans&lt;/i&gt;&lt;/b&gt; Fatty Acid Two-Hydroxylase Regulates Intestinal Homeostasis by Affecting Heptadecenoic Acid Production</a:t>
            </a:r>
            <a:endParaRPr lang="de-CH"/>
          </a:p>
        </p:txBody>
      </p:sp>
      <p:sp>
        <p:nvSpPr>
          <p:cNvPr id="3" name="Textplatzhalter 2">
            <a:extLst>
              <a:ext uri="{FF2B5EF4-FFF2-40B4-BE49-F238E27FC236}">
                <a16:creationId xmlns:a16="http://schemas.microsoft.com/office/drawing/2014/main" id="{34BF3268-248D-4E4E-A37A-E491642BC7F3}"/>
              </a:ext>
            </a:extLst>
          </p:cNvPr>
          <p:cNvSpPr>
            <a:spLocks noGrp="1"/>
          </p:cNvSpPr>
          <p:nvPr>
            <p:ph type="body" sz="quarter" idx="12"/>
          </p:nvPr>
        </p:nvSpPr>
        <p:spPr/>
        <p:txBody>
          <a:bodyPr/>
          <a:lstStyle/>
          <a:p>
            <a:r>
              <a:rPr lang="en-US"/>
              <a:t>Cell Physiol Biochem 2018;49:I– -  DOI:10.1159/000493226</a:t>
            </a:r>
            <a:endParaRPr lang="de-CH"/>
          </a:p>
        </p:txBody>
      </p:sp>
      <p:sp>
        <p:nvSpPr>
          <p:cNvPr id="4" name="Textplatzhalter 3">
            <a:extLst>
              <a:ext uri="{FF2B5EF4-FFF2-40B4-BE49-F238E27FC236}">
                <a16:creationId xmlns:a16="http://schemas.microsoft.com/office/drawing/2014/main" id="{4AC95B93-C8E3-4F3E-8A30-35890D570D47}"/>
              </a:ext>
            </a:extLst>
          </p:cNvPr>
          <p:cNvSpPr>
            <a:spLocks noGrp="1"/>
          </p:cNvSpPr>
          <p:nvPr>
            <p:ph type="body" sz="quarter" idx="14"/>
          </p:nvPr>
        </p:nvSpPr>
        <p:spPr/>
        <p:txBody>
          <a:bodyPr/>
          <a:lstStyle/>
          <a:p>
            <a:r>
              <a:rPr lang="en-US"/>
              <a:t>© 2018 The Author(s). Published by S. Karger AG, Basel  - CC BY-NC-ND 4.0</a:t>
            </a:r>
            <a:endParaRPr lang="de-CH"/>
          </a:p>
        </p:txBody>
      </p:sp>
      <p:pic>
        <p:nvPicPr>
          <p:cNvPr id="6" name="Grafik 5">
            <a:extLst>
              <a:ext uri="{FF2B5EF4-FFF2-40B4-BE49-F238E27FC236}">
                <a16:creationId xmlns:a16="http://schemas.microsoft.com/office/drawing/2014/main" id="{E4BF8BA6-27D2-4B91-95ED-04021A9D3E3A}"/>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10482644" y="6394133"/>
            <a:ext cx="1495425" cy="333375"/>
          </a:xfrm>
          <a:prstGeom prst="rect">
            <a:avLst/>
          </a:prstGeom>
        </p:spPr>
      </p:pic>
      <p:pic>
        <p:nvPicPr>
          <p:cNvPr id="8" name="Grafik 7">
            <a:extLst>
              <a:ext uri="{FF2B5EF4-FFF2-40B4-BE49-F238E27FC236}">
                <a16:creationId xmlns:a16="http://schemas.microsoft.com/office/drawing/2014/main" id="{1BD4E35B-9B35-4E68-B0DE-84068AB58DB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27500" y="1337990"/>
            <a:ext cx="3937000" cy="4724400"/>
          </a:xfrm>
          <a:prstGeom prst="rect">
            <a:avLst/>
          </a:prstGeom>
        </p:spPr>
      </p:pic>
    </p:spTree>
    <p:extLst>
      <p:ext uri="{BB962C8B-B14F-4D97-AF65-F5344CB8AC3E}">
        <p14:creationId xmlns:p14="http://schemas.microsoft.com/office/powerpoint/2010/main" val="1022754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4F7F0D-CA20-4254-8A33-404E637A7AC6}"/>
              </a:ext>
            </a:extLst>
          </p:cNvPr>
          <p:cNvSpPr>
            <a:spLocks noGrp="1"/>
          </p:cNvSpPr>
          <p:nvPr>
            <p:ph type="title"/>
          </p:nvPr>
        </p:nvSpPr>
        <p:spPr/>
        <p:txBody>
          <a:bodyPr>
            <a:normAutofit fontScale="90000"/>
          </a:bodyPr>
          <a:lstStyle/>
          <a:p>
            <a:r>
              <a:rPr lang="en-US"/>
              <a:t>&lt;b&gt;&lt;i&gt;C. Elegans&lt;/i&gt;&lt;/b&gt; Fatty Acid Two-Hydroxylase Regulates Intestinal Homeostasis by Affecting Heptadecenoic Acid Production</a:t>
            </a:r>
            <a:endParaRPr lang="de-CH"/>
          </a:p>
        </p:txBody>
      </p:sp>
      <p:sp>
        <p:nvSpPr>
          <p:cNvPr id="3" name="Textplatzhalter 2">
            <a:extLst>
              <a:ext uri="{FF2B5EF4-FFF2-40B4-BE49-F238E27FC236}">
                <a16:creationId xmlns:a16="http://schemas.microsoft.com/office/drawing/2014/main" id="{B8513EB8-B01C-4C28-876E-F6BED17D3272}"/>
              </a:ext>
            </a:extLst>
          </p:cNvPr>
          <p:cNvSpPr>
            <a:spLocks noGrp="1"/>
          </p:cNvSpPr>
          <p:nvPr>
            <p:ph type="body" sz="quarter" idx="12"/>
          </p:nvPr>
        </p:nvSpPr>
        <p:spPr/>
        <p:txBody>
          <a:bodyPr/>
          <a:lstStyle/>
          <a:p>
            <a:r>
              <a:rPr lang="en-US"/>
              <a:t>Cell Physiol Biochem 2018;49:I– -  DOI:10.1159/000493226</a:t>
            </a:r>
            <a:endParaRPr lang="de-CH"/>
          </a:p>
        </p:txBody>
      </p:sp>
      <p:sp>
        <p:nvSpPr>
          <p:cNvPr id="4" name="Textplatzhalter 3">
            <a:extLst>
              <a:ext uri="{FF2B5EF4-FFF2-40B4-BE49-F238E27FC236}">
                <a16:creationId xmlns:a16="http://schemas.microsoft.com/office/drawing/2014/main" id="{43543E8F-A15F-4DB7-9593-4A7608681627}"/>
              </a:ext>
            </a:extLst>
          </p:cNvPr>
          <p:cNvSpPr>
            <a:spLocks noGrp="1"/>
          </p:cNvSpPr>
          <p:nvPr>
            <p:ph type="body" sz="quarter" idx="14"/>
          </p:nvPr>
        </p:nvSpPr>
        <p:spPr/>
        <p:txBody>
          <a:bodyPr/>
          <a:lstStyle/>
          <a:p>
            <a:r>
              <a:rPr lang="en-US"/>
              <a:t>© 2018 The Author(s). Published by S. Karger AG, Basel  - CC BY-NC-ND 4.0</a:t>
            </a:r>
            <a:endParaRPr lang="de-CH"/>
          </a:p>
        </p:txBody>
      </p:sp>
      <p:pic>
        <p:nvPicPr>
          <p:cNvPr id="6" name="Grafik 5">
            <a:extLst>
              <a:ext uri="{FF2B5EF4-FFF2-40B4-BE49-F238E27FC236}">
                <a16:creationId xmlns:a16="http://schemas.microsoft.com/office/drawing/2014/main" id="{B4BC97AF-4E4C-47F0-B9C9-C1C8582BB795}"/>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10482644" y="6394133"/>
            <a:ext cx="1495425" cy="333375"/>
          </a:xfrm>
          <a:prstGeom prst="rect">
            <a:avLst/>
          </a:prstGeom>
        </p:spPr>
      </p:pic>
      <p:pic>
        <p:nvPicPr>
          <p:cNvPr id="8" name="Grafik 7">
            <a:extLst>
              <a:ext uri="{FF2B5EF4-FFF2-40B4-BE49-F238E27FC236}">
                <a16:creationId xmlns:a16="http://schemas.microsoft.com/office/drawing/2014/main" id="{99C3C4DA-B3E9-4C91-884C-5016F939A0A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29050" y="1337990"/>
            <a:ext cx="4533900" cy="4025900"/>
          </a:xfrm>
          <a:prstGeom prst="rect">
            <a:avLst/>
          </a:prstGeom>
        </p:spPr>
      </p:pic>
    </p:spTree>
    <p:extLst>
      <p:ext uri="{BB962C8B-B14F-4D97-AF65-F5344CB8AC3E}">
        <p14:creationId xmlns:p14="http://schemas.microsoft.com/office/powerpoint/2010/main" val="22749382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582AA8-58A4-45A3-91AA-1B29FAEF394A}"/>
              </a:ext>
            </a:extLst>
          </p:cNvPr>
          <p:cNvSpPr>
            <a:spLocks noGrp="1"/>
          </p:cNvSpPr>
          <p:nvPr>
            <p:ph type="title"/>
          </p:nvPr>
        </p:nvSpPr>
        <p:spPr/>
        <p:txBody>
          <a:bodyPr>
            <a:normAutofit fontScale="90000"/>
          </a:bodyPr>
          <a:lstStyle/>
          <a:p>
            <a:r>
              <a:rPr lang="en-US"/>
              <a:t>&lt;b&gt;&lt;i&gt;C. Elegans&lt;/i&gt;&lt;/b&gt; Fatty Acid Two-Hydroxylase Regulates Intestinal Homeostasis by Affecting Heptadecenoic Acid Production</a:t>
            </a:r>
            <a:endParaRPr lang="de-CH"/>
          </a:p>
        </p:txBody>
      </p:sp>
      <p:sp>
        <p:nvSpPr>
          <p:cNvPr id="3" name="Textplatzhalter 2">
            <a:extLst>
              <a:ext uri="{FF2B5EF4-FFF2-40B4-BE49-F238E27FC236}">
                <a16:creationId xmlns:a16="http://schemas.microsoft.com/office/drawing/2014/main" id="{CB8BAEC6-D4E3-426C-B722-0DEFD17A1659}"/>
              </a:ext>
            </a:extLst>
          </p:cNvPr>
          <p:cNvSpPr>
            <a:spLocks noGrp="1"/>
          </p:cNvSpPr>
          <p:nvPr>
            <p:ph type="body" sz="quarter" idx="12"/>
          </p:nvPr>
        </p:nvSpPr>
        <p:spPr/>
        <p:txBody>
          <a:bodyPr/>
          <a:lstStyle/>
          <a:p>
            <a:r>
              <a:rPr lang="en-US"/>
              <a:t>Cell Physiol Biochem 2018;49:I– -  DOI:10.1159/000493226</a:t>
            </a:r>
            <a:endParaRPr lang="de-CH"/>
          </a:p>
        </p:txBody>
      </p:sp>
      <p:sp>
        <p:nvSpPr>
          <p:cNvPr id="4" name="Textplatzhalter 3">
            <a:extLst>
              <a:ext uri="{FF2B5EF4-FFF2-40B4-BE49-F238E27FC236}">
                <a16:creationId xmlns:a16="http://schemas.microsoft.com/office/drawing/2014/main" id="{A5E0C943-0441-45D2-9886-79AF51E2629A}"/>
              </a:ext>
            </a:extLst>
          </p:cNvPr>
          <p:cNvSpPr>
            <a:spLocks noGrp="1"/>
          </p:cNvSpPr>
          <p:nvPr>
            <p:ph type="body" sz="quarter" idx="14"/>
          </p:nvPr>
        </p:nvSpPr>
        <p:spPr/>
        <p:txBody>
          <a:bodyPr/>
          <a:lstStyle/>
          <a:p>
            <a:r>
              <a:rPr lang="en-US"/>
              <a:t>© 2018 The Author(s). Published by S. Karger AG, Basel  - CC BY-NC-ND 4.0</a:t>
            </a:r>
            <a:endParaRPr lang="de-CH"/>
          </a:p>
        </p:txBody>
      </p:sp>
      <p:pic>
        <p:nvPicPr>
          <p:cNvPr id="6" name="Grafik 5">
            <a:extLst>
              <a:ext uri="{FF2B5EF4-FFF2-40B4-BE49-F238E27FC236}">
                <a16:creationId xmlns:a16="http://schemas.microsoft.com/office/drawing/2014/main" id="{D0834C78-D339-4C75-9358-D57A073C6C9F}"/>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10482644" y="6394133"/>
            <a:ext cx="1495425" cy="333375"/>
          </a:xfrm>
          <a:prstGeom prst="rect">
            <a:avLst/>
          </a:prstGeom>
        </p:spPr>
      </p:pic>
      <p:pic>
        <p:nvPicPr>
          <p:cNvPr id="8" name="Grafik 7">
            <a:extLst>
              <a:ext uri="{FF2B5EF4-FFF2-40B4-BE49-F238E27FC236}">
                <a16:creationId xmlns:a16="http://schemas.microsoft.com/office/drawing/2014/main" id="{9AADE1C4-2F23-4A72-B2E4-9B21AFB45A5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81918" y="1337991"/>
            <a:ext cx="3628164" cy="4927303"/>
          </a:xfrm>
          <a:prstGeom prst="rect">
            <a:avLst/>
          </a:prstGeom>
        </p:spPr>
      </p:pic>
    </p:spTree>
    <p:extLst>
      <p:ext uri="{BB962C8B-B14F-4D97-AF65-F5344CB8AC3E}">
        <p14:creationId xmlns:p14="http://schemas.microsoft.com/office/powerpoint/2010/main" val="34896193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1AE8584-404A-4798-878B-B6DFBD3A0366}"/>
              </a:ext>
            </a:extLst>
          </p:cNvPr>
          <p:cNvSpPr>
            <a:spLocks noGrp="1"/>
          </p:cNvSpPr>
          <p:nvPr>
            <p:ph type="title"/>
          </p:nvPr>
        </p:nvSpPr>
        <p:spPr/>
        <p:txBody>
          <a:bodyPr>
            <a:normAutofit fontScale="90000"/>
          </a:bodyPr>
          <a:lstStyle/>
          <a:p>
            <a:r>
              <a:rPr lang="en-US"/>
              <a:t>&lt;b&gt;&lt;i&gt;C. Elegans&lt;/i&gt;&lt;/b&gt; Fatty Acid Two-Hydroxylase Regulates Intestinal Homeostasis by Affecting Heptadecenoic Acid Production</a:t>
            </a:r>
            <a:endParaRPr lang="de-CH"/>
          </a:p>
        </p:txBody>
      </p:sp>
      <p:sp>
        <p:nvSpPr>
          <p:cNvPr id="3" name="Textplatzhalter 2">
            <a:extLst>
              <a:ext uri="{FF2B5EF4-FFF2-40B4-BE49-F238E27FC236}">
                <a16:creationId xmlns:a16="http://schemas.microsoft.com/office/drawing/2014/main" id="{8381893D-7276-4D5D-8CF7-BEDB60354127}"/>
              </a:ext>
            </a:extLst>
          </p:cNvPr>
          <p:cNvSpPr>
            <a:spLocks noGrp="1"/>
          </p:cNvSpPr>
          <p:nvPr>
            <p:ph type="body" sz="quarter" idx="12"/>
          </p:nvPr>
        </p:nvSpPr>
        <p:spPr/>
        <p:txBody>
          <a:bodyPr/>
          <a:lstStyle/>
          <a:p>
            <a:r>
              <a:rPr lang="en-US"/>
              <a:t>Cell Physiol Biochem 2018;49:I– -  DOI:10.1159/000493226</a:t>
            </a:r>
            <a:endParaRPr lang="de-CH"/>
          </a:p>
        </p:txBody>
      </p:sp>
      <p:sp>
        <p:nvSpPr>
          <p:cNvPr id="4" name="Textplatzhalter 3">
            <a:extLst>
              <a:ext uri="{FF2B5EF4-FFF2-40B4-BE49-F238E27FC236}">
                <a16:creationId xmlns:a16="http://schemas.microsoft.com/office/drawing/2014/main" id="{27D542D8-4342-4A27-BEB5-116B442CCC26}"/>
              </a:ext>
            </a:extLst>
          </p:cNvPr>
          <p:cNvSpPr>
            <a:spLocks noGrp="1"/>
          </p:cNvSpPr>
          <p:nvPr>
            <p:ph type="body" sz="quarter" idx="14"/>
          </p:nvPr>
        </p:nvSpPr>
        <p:spPr/>
        <p:txBody>
          <a:bodyPr/>
          <a:lstStyle/>
          <a:p>
            <a:r>
              <a:rPr lang="en-US"/>
              <a:t>© 2018 The Author(s). Published by S. Karger AG, Basel  - CC BY-NC-ND 4.0</a:t>
            </a:r>
            <a:endParaRPr lang="de-CH"/>
          </a:p>
        </p:txBody>
      </p:sp>
      <p:pic>
        <p:nvPicPr>
          <p:cNvPr id="6" name="Grafik 5">
            <a:extLst>
              <a:ext uri="{FF2B5EF4-FFF2-40B4-BE49-F238E27FC236}">
                <a16:creationId xmlns:a16="http://schemas.microsoft.com/office/drawing/2014/main" id="{708606F1-A8B3-4E5A-BBEE-667035A064C1}"/>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10482644" y="6394133"/>
            <a:ext cx="1495425" cy="333375"/>
          </a:xfrm>
          <a:prstGeom prst="rect">
            <a:avLst/>
          </a:prstGeom>
        </p:spPr>
      </p:pic>
      <p:pic>
        <p:nvPicPr>
          <p:cNvPr id="8" name="Grafik 7">
            <a:extLst>
              <a:ext uri="{FF2B5EF4-FFF2-40B4-BE49-F238E27FC236}">
                <a16:creationId xmlns:a16="http://schemas.microsoft.com/office/drawing/2014/main" id="{99984B9B-B770-4B64-99B3-45B3364E5F0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54380" y="1337991"/>
            <a:ext cx="4083241" cy="4927303"/>
          </a:xfrm>
          <a:prstGeom prst="rect">
            <a:avLst/>
          </a:prstGeom>
        </p:spPr>
      </p:pic>
    </p:spTree>
    <p:extLst>
      <p:ext uri="{BB962C8B-B14F-4D97-AF65-F5344CB8AC3E}">
        <p14:creationId xmlns:p14="http://schemas.microsoft.com/office/powerpoint/2010/main" val="8232499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8B8668-C9E1-4EA8-A02F-75E6102950F3}"/>
              </a:ext>
            </a:extLst>
          </p:cNvPr>
          <p:cNvSpPr>
            <a:spLocks noGrp="1"/>
          </p:cNvSpPr>
          <p:nvPr>
            <p:ph type="title"/>
          </p:nvPr>
        </p:nvSpPr>
        <p:spPr/>
        <p:txBody>
          <a:bodyPr>
            <a:normAutofit fontScale="90000"/>
          </a:bodyPr>
          <a:lstStyle/>
          <a:p>
            <a:r>
              <a:rPr lang="en-US"/>
              <a:t>&lt;b&gt;&lt;i&gt;C. Elegans&lt;/i&gt;&lt;/b&gt; Fatty Acid Two-Hydroxylase Regulates Intestinal Homeostasis by Affecting Heptadecenoic Acid Production</a:t>
            </a:r>
            <a:endParaRPr lang="de-CH"/>
          </a:p>
        </p:txBody>
      </p:sp>
      <p:sp>
        <p:nvSpPr>
          <p:cNvPr id="3" name="Textplatzhalter 2">
            <a:extLst>
              <a:ext uri="{FF2B5EF4-FFF2-40B4-BE49-F238E27FC236}">
                <a16:creationId xmlns:a16="http://schemas.microsoft.com/office/drawing/2014/main" id="{7DBB11A1-8BBC-4C69-BD2F-BD80898A13F9}"/>
              </a:ext>
            </a:extLst>
          </p:cNvPr>
          <p:cNvSpPr>
            <a:spLocks noGrp="1"/>
          </p:cNvSpPr>
          <p:nvPr>
            <p:ph type="body" sz="quarter" idx="12"/>
          </p:nvPr>
        </p:nvSpPr>
        <p:spPr/>
        <p:txBody>
          <a:bodyPr/>
          <a:lstStyle/>
          <a:p>
            <a:r>
              <a:rPr lang="en-US"/>
              <a:t>Cell Physiol Biochem 2018;49:I– -  DOI:10.1159/000493226</a:t>
            </a:r>
            <a:endParaRPr lang="de-CH"/>
          </a:p>
        </p:txBody>
      </p:sp>
      <p:sp>
        <p:nvSpPr>
          <p:cNvPr id="4" name="Textplatzhalter 3">
            <a:extLst>
              <a:ext uri="{FF2B5EF4-FFF2-40B4-BE49-F238E27FC236}">
                <a16:creationId xmlns:a16="http://schemas.microsoft.com/office/drawing/2014/main" id="{89692E5E-8E6D-47EA-9682-8968E6598C82}"/>
              </a:ext>
            </a:extLst>
          </p:cNvPr>
          <p:cNvSpPr>
            <a:spLocks noGrp="1"/>
          </p:cNvSpPr>
          <p:nvPr>
            <p:ph type="body" sz="quarter" idx="14"/>
          </p:nvPr>
        </p:nvSpPr>
        <p:spPr/>
        <p:txBody>
          <a:bodyPr/>
          <a:lstStyle/>
          <a:p>
            <a:r>
              <a:rPr lang="en-US"/>
              <a:t>© 2018 The Author(s). Published by S. Karger AG, Basel  - CC BY-NC-ND 4.0</a:t>
            </a:r>
            <a:endParaRPr lang="de-CH"/>
          </a:p>
        </p:txBody>
      </p:sp>
      <p:pic>
        <p:nvPicPr>
          <p:cNvPr id="6" name="Grafik 5">
            <a:extLst>
              <a:ext uri="{FF2B5EF4-FFF2-40B4-BE49-F238E27FC236}">
                <a16:creationId xmlns:a16="http://schemas.microsoft.com/office/drawing/2014/main" id="{259A4313-3383-440E-9BE3-2C8591E7EEB7}"/>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10482644" y="6394133"/>
            <a:ext cx="1495425" cy="333375"/>
          </a:xfrm>
          <a:prstGeom prst="rect">
            <a:avLst/>
          </a:prstGeom>
        </p:spPr>
      </p:pic>
      <p:pic>
        <p:nvPicPr>
          <p:cNvPr id="8" name="Grafik 7">
            <a:extLst>
              <a:ext uri="{FF2B5EF4-FFF2-40B4-BE49-F238E27FC236}">
                <a16:creationId xmlns:a16="http://schemas.microsoft.com/office/drawing/2014/main" id="{B1E9EED2-3182-41D0-A423-1E9EE32AE09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82376" y="1337991"/>
            <a:ext cx="6027248" cy="4927303"/>
          </a:xfrm>
          <a:prstGeom prst="rect">
            <a:avLst/>
          </a:prstGeom>
        </p:spPr>
      </p:pic>
    </p:spTree>
    <p:extLst>
      <p:ext uri="{BB962C8B-B14F-4D97-AF65-F5344CB8AC3E}">
        <p14:creationId xmlns:p14="http://schemas.microsoft.com/office/powerpoint/2010/main" val="9994634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DAC069E-C2EF-48EA-9814-9AC9EF12626B}"/>
              </a:ext>
            </a:extLst>
          </p:cNvPr>
          <p:cNvSpPr>
            <a:spLocks noGrp="1"/>
          </p:cNvSpPr>
          <p:nvPr>
            <p:ph type="title"/>
          </p:nvPr>
        </p:nvSpPr>
        <p:spPr/>
        <p:txBody>
          <a:bodyPr>
            <a:normAutofit fontScale="90000"/>
          </a:bodyPr>
          <a:lstStyle/>
          <a:p>
            <a:r>
              <a:rPr lang="en-US"/>
              <a:t>&lt;b&gt;&lt;i&gt;C. Elegans&lt;/i&gt;&lt;/b&gt; Fatty Acid Two-Hydroxylase Regulates Intestinal Homeostasis by Affecting Heptadecenoic Acid Production</a:t>
            </a:r>
            <a:endParaRPr lang="de-CH"/>
          </a:p>
        </p:txBody>
      </p:sp>
      <p:sp>
        <p:nvSpPr>
          <p:cNvPr id="3" name="Textplatzhalter 2">
            <a:extLst>
              <a:ext uri="{FF2B5EF4-FFF2-40B4-BE49-F238E27FC236}">
                <a16:creationId xmlns:a16="http://schemas.microsoft.com/office/drawing/2014/main" id="{C8A2B58A-3B53-41D3-8C7C-A1FA5ECBCF60}"/>
              </a:ext>
            </a:extLst>
          </p:cNvPr>
          <p:cNvSpPr>
            <a:spLocks noGrp="1"/>
          </p:cNvSpPr>
          <p:nvPr>
            <p:ph type="body" sz="quarter" idx="12"/>
          </p:nvPr>
        </p:nvSpPr>
        <p:spPr/>
        <p:txBody>
          <a:bodyPr/>
          <a:lstStyle/>
          <a:p>
            <a:r>
              <a:rPr lang="en-US"/>
              <a:t>Cell Physiol Biochem 2018;49:I– -  DOI:10.1159/000493226</a:t>
            </a:r>
            <a:endParaRPr lang="de-CH"/>
          </a:p>
        </p:txBody>
      </p:sp>
      <p:sp>
        <p:nvSpPr>
          <p:cNvPr id="4" name="Textplatzhalter 3">
            <a:extLst>
              <a:ext uri="{FF2B5EF4-FFF2-40B4-BE49-F238E27FC236}">
                <a16:creationId xmlns:a16="http://schemas.microsoft.com/office/drawing/2014/main" id="{E37EE5D7-A2AE-4FB3-AB95-4997F330F598}"/>
              </a:ext>
            </a:extLst>
          </p:cNvPr>
          <p:cNvSpPr>
            <a:spLocks noGrp="1"/>
          </p:cNvSpPr>
          <p:nvPr>
            <p:ph type="body" sz="quarter" idx="14"/>
          </p:nvPr>
        </p:nvSpPr>
        <p:spPr/>
        <p:txBody>
          <a:bodyPr/>
          <a:lstStyle/>
          <a:p>
            <a:r>
              <a:rPr lang="en-US"/>
              <a:t>© 2018 The Author(s). Published by S. Karger AG, Basel  - CC BY-NC-ND 4.0</a:t>
            </a:r>
            <a:endParaRPr lang="de-CH"/>
          </a:p>
        </p:txBody>
      </p:sp>
      <p:pic>
        <p:nvPicPr>
          <p:cNvPr id="6" name="Grafik 5">
            <a:extLst>
              <a:ext uri="{FF2B5EF4-FFF2-40B4-BE49-F238E27FC236}">
                <a16:creationId xmlns:a16="http://schemas.microsoft.com/office/drawing/2014/main" id="{60A0911E-4179-4D5E-8BAA-E8C4F535F358}"/>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10482644" y="6394133"/>
            <a:ext cx="1495425" cy="333375"/>
          </a:xfrm>
          <a:prstGeom prst="rect">
            <a:avLst/>
          </a:prstGeom>
        </p:spPr>
      </p:pic>
      <p:pic>
        <p:nvPicPr>
          <p:cNvPr id="8" name="Grafik 7">
            <a:extLst>
              <a:ext uri="{FF2B5EF4-FFF2-40B4-BE49-F238E27FC236}">
                <a16:creationId xmlns:a16="http://schemas.microsoft.com/office/drawing/2014/main" id="{B3FC796D-5F39-4E53-B36C-582619A0FDE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59237" y="1337991"/>
            <a:ext cx="4073527" cy="4927303"/>
          </a:xfrm>
          <a:prstGeom prst="rect">
            <a:avLst/>
          </a:prstGeom>
        </p:spPr>
      </p:pic>
    </p:spTree>
    <p:extLst>
      <p:ext uri="{BB962C8B-B14F-4D97-AF65-F5344CB8AC3E}">
        <p14:creationId xmlns:p14="http://schemas.microsoft.com/office/powerpoint/2010/main" val="600432829"/>
      </p:ext>
    </p:extLst>
  </p:cSld>
  <p:clrMapOvr>
    <a:masterClrMapping/>
  </p:clrMapOvr>
</p:sld>
</file>

<file path=ppt/theme/theme1.xml><?xml version="1.0" encoding="utf-8"?>
<a:theme xmlns:a="http://schemas.openxmlformats.org/drawingml/2006/main" name="Larissa">
  <a:themeElements>
    <a:clrScheme name="Larissa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Times New Roman"/>
        <a:ea typeface="msgothic"/>
        <a:cs typeface="msgothic"/>
      </a:majorFont>
      <a:minorFont>
        <a:latin typeface="Times New Roman"/>
        <a:ea typeface="msgothic"/>
        <a:cs typeface="msgothic"/>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45000"/>
          <a:buFont typeface="Wingdings" charset="2"/>
          <a:buNone/>
          <a:tabLst/>
          <a:defRPr kumimoji="0" lang="en-GB" altLang="de-DE" sz="2400" b="0" i="0" u="none" strike="noStrike" cap="none" normalizeH="0" baseline="0" smtClean="0">
            <a:ln>
              <a:noFill/>
            </a:ln>
            <a:effectLst/>
            <a:latin typeface="Times New Roman" pitchFamily="16"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45000"/>
          <a:buFont typeface="Wingdings" charset="2"/>
          <a:buNone/>
          <a:tabLst/>
          <a:defRPr kumimoji="0" lang="en-GB" altLang="de-DE" sz="2400" b="0" i="0" u="none" strike="noStrike" cap="none" normalizeH="0" baseline="0" smtClean="0">
            <a:ln>
              <a:noFill/>
            </a:ln>
            <a:effectLst/>
            <a:latin typeface="Times New Roman" pitchFamily="16" charset="0"/>
          </a:defRPr>
        </a:defPPr>
      </a:lstStyle>
    </a:lnDef>
  </a:objectDefaults>
  <a:extraClrSchemeLst>
    <a:extraClrScheme>
      <a:clrScheme name="Larissa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Larissa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Larissa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Larissa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Lariss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Lariss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Lariss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template_neu.potx" id="{CE81EDC1-3AC2-415F-A8D2-C84696BEE36A}" vid="{97A6D3AE-9052-494A-A2FE-E1E833D639AB}"/>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0</TotalTime>
  <Words>689</Words>
  <Application>Microsoft Office PowerPoint</Application>
  <PresentationFormat>Widescreen</PresentationFormat>
  <Paragraphs>35</Paragraphs>
  <Slides>7</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Arial</vt:lpstr>
      <vt:lpstr>Calibri</vt:lpstr>
      <vt:lpstr>msgothic</vt:lpstr>
      <vt:lpstr>Symbol</vt:lpstr>
      <vt:lpstr>Times New Roman</vt:lpstr>
      <vt:lpstr>Wingdings</vt:lpstr>
      <vt:lpstr>Larissa</vt:lpstr>
      <vt:lpstr>&lt;b&gt;&lt;i&gt;C. Elegans&lt;/i&gt;&lt;/b&gt; Fatty Acid Two-Hydroxylase Regulates Intestinal Homeostasis by Affecting Heptadecenoic Acid Production</vt:lpstr>
      <vt:lpstr>&lt;b&gt;&lt;i&gt;C. Elegans&lt;/i&gt;&lt;/b&gt; Fatty Acid Two-Hydroxylase Regulates Intestinal Homeostasis by Affecting Heptadecenoic Acid Production</vt:lpstr>
      <vt:lpstr>&lt;b&gt;&lt;i&gt;C. Elegans&lt;/i&gt;&lt;/b&gt; Fatty Acid Two-Hydroxylase Regulates Intestinal Homeostasis by Affecting Heptadecenoic Acid Production</vt:lpstr>
      <vt:lpstr>&lt;b&gt;&lt;i&gt;C. Elegans&lt;/i&gt;&lt;/b&gt; Fatty Acid Two-Hydroxylase Regulates Intestinal Homeostasis by Affecting Heptadecenoic Acid Production</vt:lpstr>
      <vt:lpstr>&lt;b&gt;&lt;i&gt;C. Elegans&lt;/i&gt;&lt;/b&gt; Fatty Acid Two-Hydroxylase Regulates Intestinal Homeostasis by Affecting Heptadecenoic Acid Production</vt:lpstr>
      <vt:lpstr>&lt;b&gt;&lt;i&gt;C. Elegans&lt;/i&gt;&lt;/b&gt; Fatty Acid Two-Hydroxylase Regulates Intestinal Homeostasis by Affecting Heptadecenoic Acid Production</vt:lpstr>
      <vt:lpstr>&lt;b&gt;&lt;i&gt;C. Elegans&lt;/i&gt;&lt;/b&gt; Fatty Acid Two-Hydroxylase Regulates Intestinal Homeostasis by Affecting Heptadecenoic Acid Production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&lt;b&gt;&lt;i&gt;C. Elegans&lt;/i&gt;&lt;/b&gt; Fatty Acid Two-Hydroxylase Regulates Intestinal Homeostasis by Affecting Heptadecenoic Acid Production</dc:title>
  <dc:creator>Cathy Mangold</dc:creator>
  <cp:lastModifiedBy>Zerkel, James</cp:lastModifiedBy>
  <cp:revision>1</cp:revision>
  <dcterms:created xsi:type="dcterms:W3CDTF">2018-09-05T08:07:42Z</dcterms:created>
  <dcterms:modified xsi:type="dcterms:W3CDTF">2018-10-02T00:02:31Z</dcterms:modified>
</cp:coreProperties>
</file>