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2104" y="-104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40568"/>
            <a:ext cx="77724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81600"/>
            <a:ext cx="64008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ABBC-4EFB-0D40-A997-994A1F88FD25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B065-972E-2F4D-AB76-C63F96BF2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331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ABBC-4EFB-0D40-A997-994A1F88FD25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B065-972E-2F4D-AB76-C63F96BF2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883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8951"/>
            <a:ext cx="2057400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8951"/>
            <a:ext cx="6019800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ABBC-4EFB-0D40-A997-994A1F88FD25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B065-972E-2F4D-AB76-C63F96BF2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602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ABBC-4EFB-0D40-A997-994A1F88FD25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B065-972E-2F4D-AB76-C63F96BF2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668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875867"/>
            <a:ext cx="77724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75618"/>
            <a:ext cx="77724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ABBC-4EFB-0D40-A997-994A1F88FD25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B065-972E-2F4D-AB76-C63F96BF2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65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44800"/>
            <a:ext cx="4038600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44800"/>
            <a:ext cx="4038600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ABBC-4EFB-0D40-A997-994A1F88FD25}" type="datetimeFigureOut">
              <a:rPr lang="en-US" smtClean="0"/>
              <a:t>4/30/19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B065-972E-2F4D-AB76-C63F96BF2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93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82296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46817"/>
            <a:ext cx="4040188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99833"/>
            <a:ext cx="4040188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2046817"/>
            <a:ext cx="4041775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899833"/>
            <a:ext cx="4041775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ABBC-4EFB-0D40-A997-994A1F88FD25}" type="datetimeFigureOut">
              <a:rPr lang="en-US" smtClean="0"/>
              <a:t>4/30/19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B065-972E-2F4D-AB76-C63F96BF2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5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ABBC-4EFB-0D40-A997-994A1F88FD25}" type="datetimeFigureOut">
              <a:rPr lang="en-US" smtClean="0"/>
              <a:t>4/30/19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B065-972E-2F4D-AB76-C63F96BF2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90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ABBC-4EFB-0D40-A997-994A1F88FD25}" type="datetimeFigureOut">
              <a:rPr lang="en-US" smtClean="0"/>
              <a:t>4/30/19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B065-972E-2F4D-AB76-C63F96BF2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304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64067"/>
            <a:ext cx="3008313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64067"/>
            <a:ext cx="5111750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913467"/>
            <a:ext cx="3008313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ABBC-4EFB-0D40-A997-994A1F88FD25}" type="datetimeFigureOut">
              <a:rPr lang="en-US" smtClean="0"/>
              <a:t>4/30/19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B065-972E-2F4D-AB76-C63F96BF2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117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6400800"/>
            <a:ext cx="54864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17033"/>
            <a:ext cx="54864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7156451"/>
            <a:ext cx="54864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ABBC-4EFB-0D40-A997-994A1F88FD25}" type="datetimeFigureOut">
              <a:rPr lang="en-US" smtClean="0"/>
              <a:t>4/30/19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B065-972E-2F4D-AB76-C63F96BF2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860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1"/>
            <a:ext cx="82296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8475134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8ABBC-4EFB-0D40-A997-994A1F88FD25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8475134"/>
            <a:ext cx="2895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8475134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CB065-972E-2F4D-AB76-C63F96BF2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034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06363" y="236804"/>
            <a:ext cx="3048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Supplemental Figure </a:t>
            </a:r>
            <a:r>
              <a:rPr lang="en-US" sz="2400" b="1" dirty="0" smtClean="0"/>
              <a:t>1</a:t>
            </a:r>
            <a:endParaRPr lang="en-US" sz="2400" b="1" dirty="0"/>
          </a:p>
        </p:txBody>
      </p:sp>
      <p:grpSp>
        <p:nvGrpSpPr>
          <p:cNvPr id="95" name="Group 94"/>
          <p:cNvGrpSpPr/>
          <p:nvPr/>
        </p:nvGrpSpPr>
        <p:grpSpPr>
          <a:xfrm>
            <a:off x="111357" y="795678"/>
            <a:ext cx="2665243" cy="2534698"/>
            <a:chOff x="111357" y="3383303"/>
            <a:chExt cx="2665243" cy="2534698"/>
          </a:xfrm>
        </p:grpSpPr>
        <p:sp>
          <p:nvSpPr>
            <p:cNvPr id="44" name="TextBox 43"/>
            <p:cNvSpPr txBox="1"/>
            <p:nvPr/>
          </p:nvSpPr>
          <p:spPr>
            <a:xfrm rot="16200000">
              <a:off x="-580330" y="4470705"/>
              <a:ext cx="1901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cFAS Activity (AU)</a:t>
              </a:r>
              <a:endParaRPr lang="en-US" b="1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73761" y="5345701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0994" y="474579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</a:t>
              </a:r>
              <a:endParaRPr lang="en-US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57923" y="4131745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62822" y="3530121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15</a:t>
              </a:r>
              <a:endParaRPr lang="en-US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994974" y="5535866"/>
              <a:ext cx="7947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Sympt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768848" y="5548669"/>
              <a:ext cx="91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Asympt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11357" y="3383303"/>
              <a:ext cx="3770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A</a:t>
              </a:r>
              <a:endParaRPr lang="en-US" sz="2400" b="1" dirty="0"/>
            </a:p>
          </p:txBody>
        </p:sp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2"/>
            <a:srcRect l="14845" t="10262" r="13275" b="30407"/>
            <a:stretch/>
          </p:blipFill>
          <p:spPr>
            <a:xfrm>
              <a:off x="795676" y="3628585"/>
              <a:ext cx="1980924" cy="2042023"/>
            </a:xfrm>
            <a:prstGeom prst="rect">
              <a:avLst/>
            </a:prstGeom>
          </p:spPr>
        </p:pic>
      </p:grpSp>
      <p:grpSp>
        <p:nvGrpSpPr>
          <p:cNvPr id="94" name="Group 93"/>
          <p:cNvGrpSpPr/>
          <p:nvPr/>
        </p:nvGrpSpPr>
        <p:grpSpPr>
          <a:xfrm>
            <a:off x="2967407" y="804804"/>
            <a:ext cx="2661230" cy="2557118"/>
            <a:chOff x="2967407" y="3392429"/>
            <a:chExt cx="2661230" cy="2557118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3"/>
            <a:srcRect l="15450" t="11192" r="10329" b="22295"/>
            <a:stretch/>
          </p:blipFill>
          <p:spPr>
            <a:xfrm>
              <a:off x="3639750" y="3637711"/>
              <a:ext cx="1988887" cy="2086448"/>
            </a:xfrm>
            <a:prstGeom prst="rect">
              <a:avLst/>
            </a:prstGeom>
          </p:spPr>
        </p:pic>
        <p:sp>
          <p:nvSpPr>
            <p:cNvPr id="54" name="TextBox 53"/>
            <p:cNvSpPr txBox="1"/>
            <p:nvPr/>
          </p:nvSpPr>
          <p:spPr>
            <a:xfrm rot="16200000">
              <a:off x="2275720" y="4479831"/>
              <a:ext cx="1901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cFAS Activity (AU)</a:t>
              </a:r>
              <a:endParaRPr lang="en-US" b="1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429811" y="5354827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437044" y="4754916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</a:t>
              </a:r>
              <a:endParaRPr lang="en-US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313973" y="4140871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318872" y="3539247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15</a:t>
              </a:r>
              <a:endParaRPr lang="en-US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933339" y="5573423"/>
              <a:ext cx="5922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CAD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613956" y="5580215"/>
              <a:ext cx="9205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No CAD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967407" y="3392429"/>
              <a:ext cx="3571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B</a:t>
              </a:r>
              <a:endParaRPr lang="en-US" sz="2400" b="1" dirty="0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5850372" y="813548"/>
            <a:ext cx="2683681" cy="2531372"/>
            <a:chOff x="5850372" y="3401173"/>
            <a:chExt cx="2683681" cy="2531372"/>
          </a:xfrm>
        </p:grpSpPr>
        <p:pic>
          <p:nvPicPr>
            <p:cNvPr id="62" name="Picture 61"/>
            <p:cNvPicPr>
              <a:picLocks noChangeAspect="1"/>
            </p:cNvPicPr>
            <p:nvPr/>
          </p:nvPicPr>
          <p:blipFill rotWithShape="1">
            <a:blip r:embed="rId4"/>
            <a:srcRect l="16930" t="14471" b="14607"/>
            <a:stretch/>
          </p:blipFill>
          <p:spPr>
            <a:xfrm>
              <a:off x="6529559" y="3696610"/>
              <a:ext cx="2004494" cy="1999586"/>
            </a:xfrm>
            <a:prstGeom prst="rect">
              <a:avLst/>
            </a:prstGeom>
          </p:spPr>
        </p:pic>
        <p:sp>
          <p:nvSpPr>
            <p:cNvPr id="63" name="TextBox 62"/>
            <p:cNvSpPr txBox="1"/>
            <p:nvPr/>
          </p:nvSpPr>
          <p:spPr>
            <a:xfrm rot="16200000">
              <a:off x="5158685" y="4488575"/>
              <a:ext cx="1901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cFAS Activity (AU)</a:t>
              </a:r>
              <a:endParaRPr lang="en-US" b="1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312776" y="5363571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320009" y="476366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</a:t>
              </a:r>
              <a:endParaRPr lang="en-US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196938" y="4149615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201837" y="3547991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15</a:t>
              </a:r>
              <a:endParaRPr lang="en-US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09608" y="5563213"/>
              <a:ext cx="8814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Female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592131" y="5560528"/>
              <a:ext cx="6732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Male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850372" y="3401173"/>
              <a:ext cx="3475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C</a:t>
              </a:r>
              <a:endParaRPr lang="en-US" sz="2400" b="1" dirty="0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105056" y="3336620"/>
            <a:ext cx="2719431" cy="2822207"/>
            <a:chOff x="105056" y="5924245"/>
            <a:chExt cx="2719431" cy="2822207"/>
          </a:xfrm>
        </p:grpSpPr>
        <p:pic>
          <p:nvPicPr>
            <p:cNvPr id="71" name="Picture 70"/>
            <p:cNvPicPr>
              <a:picLocks noChangeAspect="1"/>
            </p:cNvPicPr>
            <p:nvPr/>
          </p:nvPicPr>
          <p:blipFill rotWithShape="1">
            <a:blip r:embed="rId5"/>
            <a:srcRect l="14685" t="10947" b="17636"/>
            <a:stretch/>
          </p:blipFill>
          <p:spPr>
            <a:xfrm>
              <a:off x="755003" y="6126895"/>
              <a:ext cx="2069484" cy="2095192"/>
            </a:xfrm>
            <a:prstGeom prst="rect">
              <a:avLst/>
            </a:prstGeom>
          </p:spPr>
        </p:pic>
        <p:sp>
          <p:nvSpPr>
            <p:cNvPr id="72" name="TextBox 71"/>
            <p:cNvSpPr txBox="1"/>
            <p:nvPr/>
          </p:nvSpPr>
          <p:spPr>
            <a:xfrm rot="16200000">
              <a:off x="-586631" y="7011647"/>
              <a:ext cx="1901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cFAS Activity (AU)</a:t>
              </a:r>
              <a:endParaRPr lang="en-US" b="1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67460" y="7886643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74693" y="7286732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</a:t>
              </a:r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51622" y="6672687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56521" y="6071063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15</a:t>
              </a:r>
              <a:endParaRPr lang="en-US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138205" y="8086285"/>
              <a:ext cx="5336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&lt;70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916640" y="8083600"/>
              <a:ext cx="5336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&gt;70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05056" y="5924245"/>
              <a:ext cx="3786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D</a:t>
              </a:r>
              <a:endParaRPr lang="en-US" sz="2400" b="1" dirty="0"/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1169561" y="8427976"/>
              <a:ext cx="1264935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1527703" y="8377120"/>
              <a:ext cx="5501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Age</a:t>
              </a: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2959881" y="3373351"/>
            <a:ext cx="3138559" cy="2473094"/>
            <a:chOff x="2959881" y="5960976"/>
            <a:chExt cx="3138559" cy="2473094"/>
          </a:xfrm>
        </p:grpSpPr>
        <p:pic>
          <p:nvPicPr>
            <p:cNvPr id="82" name="Picture 81"/>
            <p:cNvPicPr>
              <a:picLocks noChangeAspect="1"/>
            </p:cNvPicPr>
            <p:nvPr/>
          </p:nvPicPr>
          <p:blipFill rotWithShape="1">
            <a:blip r:embed="rId6"/>
            <a:srcRect l="14316" t="11167" b="26823"/>
            <a:stretch/>
          </p:blipFill>
          <p:spPr>
            <a:xfrm>
              <a:off x="3639152" y="6218745"/>
              <a:ext cx="2459288" cy="2047590"/>
            </a:xfrm>
            <a:prstGeom prst="rect">
              <a:avLst/>
            </a:prstGeom>
          </p:spPr>
        </p:pic>
        <p:sp>
          <p:nvSpPr>
            <p:cNvPr id="83" name="TextBox 82"/>
            <p:cNvSpPr txBox="1"/>
            <p:nvPr/>
          </p:nvSpPr>
          <p:spPr>
            <a:xfrm rot="16200000">
              <a:off x="2268194" y="7048378"/>
              <a:ext cx="1901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cFAS Activity (AU)</a:t>
              </a:r>
              <a:endParaRPr lang="en-US" b="1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3422285" y="7923374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3429518" y="7323463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</a:t>
              </a:r>
              <a:endParaRPr lang="en-US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3306447" y="6709418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311346" y="6107794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15</a:t>
              </a:r>
              <a:endParaRPr lang="en-US" dirty="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865157" y="8152474"/>
              <a:ext cx="6624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/>
                <a:t>Normal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5262225" y="8157071"/>
              <a:ext cx="5876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Obese</a:t>
              </a:r>
              <a:endParaRPr lang="en-US" sz="1200" b="1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4416381" y="8156391"/>
              <a:ext cx="9325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/>
                <a:t>Overweight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2959881" y="5960976"/>
              <a:ext cx="3347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E</a:t>
              </a:r>
              <a:endParaRPr lang="en-US" sz="2400" b="1" dirty="0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73467" y="6309937"/>
            <a:ext cx="90216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Supplemental </a:t>
            </a:r>
            <a:r>
              <a:rPr lang="en-US" b="1" dirty="0" smtClean="0"/>
              <a:t>Figure </a:t>
            </a:r>
            <a:r>
              <a:rPr lang="en-US" b="1" dirty="0"/>
              <a:t>1</a:t>
            </a:r>
            <a:r>
              <a:rPr lang="en-US" b="1" dirty="0" smtClean="0"/>
              <a:t>: </a:t>
            </a:r>
            <a:r>
              <a:rPr lang="en-US" b="1" dirty="0" err="1" smtClean="0"/>
              <a:t>cFAS</a:t>
            </a:r>
            <a:r>
              <a:rPr lang="en-US" b="1" dirty="0" smtClean="0"/>
              <a:t> activity relative to patient demographics</a:t>
            </a:r>
          </a:p>
          <a:p>
            <a:endParaRPr lang="en-US" b="1" dirty="0" smtClean="0"/>
          </a:p>
          <a:p>
            <a:r>
              <a:rPr lang="en-US" dirty="0"/>
              <a:t>A</a:t>
            </a:r>
            <a:r>
              <a:rPr lang="en-US" dirty="0" smtClean="0"/>
              <a:t>) </a:t>
            </a:r>
            <a:r>
              <a:rPr lang="en-US" dirty="0"/>
              <a:t>Serum </a:t>
            </a:r>
            <a:r>
              <a:rPr lang="en-US" dirty="0" err="1"/>
              <a:t>cFAS</a:t>
            </a:r>
            <a:r>
              <a:rPr lang="en-US" dirty="0"/>
              <a:t> enzyme activity did not differ between patients with symptomatic (n=11) or asymptomatic CAS (n=15</a:t>
            </a:r>
            <a:r>
              <a:rPr lang="en-US" dirty="0" smtClean="0"/>
              <a:t>). B) Serum </a:t>
            </a:r>
            <a:r>
              <a:rPr lang="en-US" dirty="0" err="1" smtClean="0"/>
              <a:t>cFAS</a:t>
            </a:r>
            <a:r>
              <a:rPr lang="en-US" dirty="0" smtClean="0"/>
              <a:t> activity did not differ between patients with (n=7) or without (n=19) a history of coronary </a:t>
            </a:r>
            <a:r>
              <a:rPr lang="en-US" dirty="0"/>
              <a:t>artery disease (</a:t>
            </a:r>
            <a:r>
              <a:rPr lang="en-US" dirty="0" smtClean="0"/>
              <a:t>CAD). C) </a:t>
            </a:r>
            <a:r>
              <a:rPr lang="en-US" dirty="0"/>
              <a:t>There was </a:t>
            </a:r>
            <a:r>
              <a:rPr lang="en-US" dirty="0" smtClean="0"/>
              <a:t>also no </a:t>
            </a:r>
            <a:r>
              <a:rPr lang="en-US" dirty="0"/>
              <a:t>difference in </a:t>
            </a:r>
            <a:r>
              <a:rPr lang="en-US" dirty="0" err="1"/>
              <a:t>cFAS</a:t>
            </a:r>
            <a:r>
              <a:rPr lang="en-US" dirty="0"/>
              <a:t> activity relative to patient gender (female=16 and male=23</a:t>
            </a:r>
            <a:r>
              <a:rPr lang="en-US" dirty="0" smtClean="0"/>
              <a:t>), </a:t>
            </a:r>
            <a:r>
              <a:rPr lang="en-US" dirty="0"/>
              <a:t>D</a:t>
            </a:r>
            <a:r>
              <a:rPr lang="en-US" dirty="0" smtClean="0"/>
              <a:t>)</a:t>
            </a:r>
            <a:r>
              <a:rPr lang="en-US" dirty="0"/>
              <a:t> </a:t>
            </a:r>
            <a:r>
              <a:rPr lang="en-US" dirty="0" smtClean="0"/>
              <a:t>age </a:t>
            </a:r>
            <a:r>
              <a:rPr lang="en-US" dirty="0"/>
              <a:t>(&lt;70 years old=11 and &gt;70 years old=28</a:t>
            </a:r>
            <a:r>
              <a:rPr lang="en-US" dirty="0" smtClean="0"/>
              <a:t>), or E) </a:t>
            </a:r>
            <a:r>
              <a:rPr lang="en-US" dirty="0"/>
              <a:t>or BMI (normal=12, overweight=16, and obese=11</a:t>
            </a:r>
            <a:r>
              <a:rPr lang="en-US" dirty="0" smtClean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957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12890</TotalTime>
  <Words>201</Words>
  <Application>Microsoft Macintosh PowerPoint</Application>
  <PresentationFormat>Custom</PresentationFormat>
  <Paragraphs>46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Mohamed Zayed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Mohamed Zayed</dc:creator>
  <cp:lastModifiedBy>Mohamed Zayed</cp:lastModifiedBy>
  <cp:revision>9</cp:revision>
  <dcterms:created xsi:type="dcterms:W3CDTF">2018-12-21T05:29:22Z</dcterms:created>
  <dcterms:modified xsi:type="dcterms:W3CDTF">2019-05-01T03:05:34Z</dcterms:modified>
</cp:coreProperties>
</file>