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6" y="-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5.977975579139564E-2"/>
          <c:y val="4.1921902619315443E-2"/>
          <c:w val="0.92935067899121315"/>
          <c:h val="0.91615619476136911"/>
        </c:manualLayout>
      </c:layout>
      <c:scatterChart>
        <c:scatterStyle val="lineMarker"/>
        <c:varyColors val="0"/>
        <c:ser>
          <c:idx val="1"/>
          <c:order val="0"/>
          <c:tx>
            <c:v>1</c:v>
          </c:tx>
          <c:spPr>
            <a:ln w="28575">
              <a:noFill/>
            </a:ln>
          </c:spPr>
          <c:marker>
            <c:symbol val="dash"/>
            <c:size val="7"/>
          </c:marker>
          <c:errBars>
            <c:errDir val="y"/>
            <c:errBarType val="both"/>
            <c:errValType val="cust"/>
            <c:noEndCap val="0"/>
            <c:plus>
              <c:numRef>
                <c:f>Sheet3!$H$23:$H$26</c:f>
                <c:numCache>
                  <c:formatCode>General</c:formatCode>
                  <c:ptCount val="4"/>
                  <c:pt idx="0">
                    <c:v>0.06</c:v>
                  </c:pt>
                  <c:pt idx="1">
                    <c:v>0</c:v>
                  </c:pt>
                  <c:pt idx="2">
                    <c:v>0.02</c:v>
                  </c:pt>
                  <c:pt idx="3">
                    <c:v>0.06</c:v>
                  </c:pt>
                </c:numCache>
              </c:numRef>
            </c:plus>
            <c:minus>
              <c:numRef>
                <c:f>Sheet3!$G$23:$G$26</c:f>
                <c:numCache>
                  <c:formatCode>General</c:formatCode>
                  <c:ptCount val="4"/>
                  <c:pt idx="0">
                    <c:v>7.0000000000000007E-2</c:v>
                  </c:pt>
                  <c:pt idx="1">
                    <c:v>0</c:v>
                  </c:pt>
                  <c:pt idx="2">
                    <c:v>0.03</c:v>
                  </c:pt>
                  <c:pt idx="3">
                    <c:v>0.05</c:v>
                  </c:pt>
                </c:numCache>
              </c:numRef>
            </c:minus>
            <c:spPr>
              <a:ln w="31750">
                <a:solidFill>
                  <a:schemeClr val="accent2">
                    <a:lumMod val="75000"/>
                  </a:schemeClr>
                </a:solidFill>
              </a:ln>
            </c:spPr>
          </c:errBars>
          <c:xVal>
            <c:numRef>
              <c:f>Sheet3!$C$23:$C$26</c:f>
              <c:numCache>
                <c:formatCode>General</c:formatCode>
                <c:ptCount val="4"/>
                <c:pt idx="0">
                  <c:v>0.1</c:v>
                </c:pt>
                <c:pt idx="1">
                  <c:v>0.45</c:v>
                </c:pt>
                <c:pt idx="2">
                  <c:v>0.8</c:v>
                </c:pt>
                <c:pt idx="3">
                  <c:v>1.1499999999999999</c:v>
                </c:pt>
              </c:numCache>
            </c:numRef>
          </c:xVal>
          <c:yVal>
            <c:numRef>
              <c:f>Sheet3!$D$23:$D$26</c:f>
              <c:numCache>
                <c:formatCode>General</c:formatCode>
                <c:ptCount val="4"/>
                <c:pt idx="0">
                  <c:v>1.1299999999999999</c:v>
                </c:pt>
                <c:pt idx="1">
                  <c:v>1</c:v>
                </c:pt>
                <c:pt idx="2">
                  <c:v>1.52</c:v>
                </c:pt>
                <c:pt idx="3">
                  <c:v>3.23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47DF-4F2F-90C1-8BEBE24E3DDF}"/>
            </c:ext>
          </c:extLst>
        </c:ser>
        <c:ser>
          <c:idx val="2"/>
          <c:order val="1"/>
          <c:tx>
            <c:v>2</c:v>
          </c:tx>
          <c:spPr>
            <a:ln w="28575">
              <a:noFill/>
            </a:ln>
          </c:spPr>
          <c:marker>
            <c:symbol val="dash"/>
            <c:size val="7"/>
          </c:marker>
          <c:errBars>
            <c:errDir val="y"/>
            <c:errBarType val="both"/>
            <c:errValType val="cust"/>
            <c:noEndCap val="0"/>
            <c:plus>
              <c:numRef>
                <c:f>Sheet3!$H$27:$H$30</c:f>
                <c:numCache>
                  <c:formatCode>General</c:formatCode>
                  <c:ptCount val="4"/>
                  <c:pt idx="0">
                    <c:v>0.18</c:v>
                  </c:pt>
                  <c:pt idx="1">
                    <c:v>0.04</c:v>
                  </c:pt>
                  <c:pt idx="2">
                    <c:v>0.04</c:v>
                  </c:pt>
                  <c:pt idx="3">
                    <c:v>7.0000000000000007E-2</c:v>
                  </c:pt>
                </c:numCache>
              </c:numRef>
            </c:plus>
            <c:minus>
              <c:numRef>
                <c:f>Sheet3!$G$27:$G$30</c:f>
                <c:numCache>
                  <c:formatCode>General</c:formatCode>
                  <c:ptCount val="4"/>
                  <c:pt idx="0">
                    <c:v>0.16</c:v>
                  </c:pt>
                  <c:pt idx="1">
                    <c:v>0.04</c:v>
                  </c:pt>
                  <c:pt idx="2">
                    <c:v>0.05</c:v>
                  </c:pt>
                  <c:pt idx="3">
                    <c:v>7.0000000000000007E-2</c:v>
                  </c:pt>
                </c:numCache>
              </c:numRef>
            </c:minus>
            <c:spPr>
              <a:ln w="28575">
                <a:solidFill>
                  <a:schemeClr val="accent3">
                    <a:lumMod val="75000"/>
                  </a:schemeClr>
                </a:solidFill>
              </a:ln>
            </c:spPr>
          </c:errBars>
          <c:xVal>
            <c:numRef>
              <c:f>Sheet3!$C$27:$C$30</c:f>
              <c:numCache>
                <c:formatCode>General</c:formatCode>
                <c:ptCount val="4"/>
                <c:pt idx="0">
                  <c:v>0.15</c:v>
                </c:pt>
                <c:pt idx="1">
                  <c:v>0.5</c:v>
                </c:pt>
                <c:pt idx="2">
                  <c:v>0.85</c:v>
                </c:pt>
                <c:pt idx="3">
                  <c:v>1.2</c:v>
                </c:pt>
              </c:numCache>
            </c:numRef>
          </c:xVal>
          <c:yVal>
            <c:numRef>
              <c:f>Sheet3!$D$27:$D$30</c:f>
              <c:numCache>
                <c:formatCode>General</c:formatCode>
                <c:ptCount val="4"/>
                <c:pt idx="0">
                  <c:v>1.36</c:v>
                </c:pt>
                <c:pt idx="1">
                  <c:v>1.1499999999999999</c:v>
                </c:pt>
                <c:pt idx="2">
                  <c:v>1.69</c:v>
                </c:pt>
                <c:pt idx="3">
                  <c:v>3.13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47DF-4F2F-90C1-8BEBE24E3DDF}"/>
            </c:ext>
          </c:extLst>
        </c:ser>
        <c:ser>
          <c:idx val="3"/>
          <c:order val="2"/>
          <c:tx>
            <c:v>3</c:v>
          </c:tx>
          <c:spPr>
            <a:ln w="28575">
              <a:noFill/>
            </a:ln>
          </c:spPr>
          <c:marker>
            <c:symbol val="dash"/>
            <c:size val="7"/>
          </c:marker>
          <c:errBars>
            <c:errDir val="y"/>
            <c:errBarType val="both"/>
            <c:errValType val="cust"/>
            <c:noEndCap val="0"/>
            <c:plus>
              <c:numRef>
                <c:f>Sheet3!$H$31:$H$34</c:f>
                <c:numCache>
                  <c:formatCode>General</c:formatCode>
                  <c:ptCount val="4"/>
                  <c:pt idx="0">
                    <c:v>0.27</c:v>
                  </c:pt>
                  <c:pt idx="1">
                    <c:v>0.06</c:v>
                  </c:pt>
                  <c:pt idx="2">
                    <c:v>0.06</c:v>
                  </c:pt>
                  <c:pt idx="3">
                    <c:v>0.11</c:v>
                  </c:pt>
                </c:numCache>
              </c:numRef>
            </c:plus>
            <c:minus>
              <c:numRef>
                <c:f>Sheet3!$G$31:$G$34</c:f>
                <c:numCache>
                  <c:formatCode>General</c:formatCode>
                  <c:ptCount val="4"/>
                  <c:pt idx="0">
                    <c:v>0.23</c:v>
                  </c:pt>
                  <c:pt idx="1">
                    <c:v>0.05</c:v>
                  </c:pt>
                  <c:pt idx="2">
                    <c:v>7.0000000000000007E-2</c:v>
                  </c:pt>
                  <c:pt idx="3">
                    <c:v>0.1</c:v>
                  </c:pt>
                </c:numCache>
              </c:numRef>
            </c:minus>
            <c:spPr>
              <a:ln w="28575">
                <a:solidFill>
                  <a:schemeClr val="accent4">
                    <a:lumMod val="75000"/>
                  </a:schemeClr>
                </a:solidFill>
              </a:ln>
            </c:spPr>
          </c:errBars>
          <c:xVal>
            <c:numRef>
              <c:f>Sheet3!$C$31:$C$34</c:f>
              <c:numCache>
                <c:formatCode>General</c:formatCode>
                <c:ptCount val="4"/>
                <c:pt idx="0">
                  <c:v>0.2</c:v>
                </c:pt>
                <c:pt idx="1">
                  <c:v>0.55000000000000004</c:v>
                </c:pt>
                <c:pt idx="2">
                  <c:v>0.9</c:v>
                </c:pt>
                <c:pt idx="3">
                  <c:v>1.25</c:v>
                </c:pt>
              </c:numCache>
            </c:numRef>
          </c:xVal>
          <c:yVal>
            <c:numRef>
              <c:f>Sheet3!$D$31:$D$34</c:f>
              <c:numCache>
                <c:formatCode>General</c:formatCode>
                <c:ptCount val="4"/>
                <c:pt idx="0">
                  <c:v>1.47</c:v>
                </c:pt>
                <c:pt idx="1">
                  <c:v>1.29</c:v>
                </c:pt>
                <c:pt idx="2">
                  <c:v>1.78</c:v>
                </c:pt>
                <c:pt idx="3">
                  <c:v>2.99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47DF-4F2F-90C1-8BEBE24E3DDF}"/>
            </c:ext>
          </c:extLst>
        </c:ser>
        <c:ser>
          <c:idx val="4"/>
          <c:order val="3"/>
          <c:tx>
            <c:v>4</c:v>
          </c:tx>
          <c:spPr>
            <a:ln w="28575">
              <a:noFill/>
            </a:ln>
          </c:spPr>
          <c:marker>
            <c:symbol val="dash"/>
            <c:size val="7"/>
            <c:spPr>
              <a:solidFill>
                <a:schemeClr val="accent5">
                  <a:lumMod val="75000"/>
                </a:schemeClr>
              </a:solidFill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Sheet3!$H$35:$H$38</c:f>
                <c:numCache>
                  <c:formatCode>General</c:formatCode>
                  <c:ptCount val="4"/>
                  <c:pt idx="0">
                    <c:v>0.51</c:v>
                  </c:pt>
                  <c:pt idx="1">
                    <c:v>0.11</c:v>
                  </c:pt>
                  <c:pt idx="2">
                    <c:v>0.13</c:v>
                  </c:pt>
                  <c:pt idx="3">
                    <c:v>0.18</c:v>
                  </c:pt>
                </c:numCache>
              </c:numRef>
            </c:plus>
            <c:minus>
              <c:numRef>
                <c:f>Sheet3!$G$35:$G$38</c:f>
                <c:numCache>
                  <c:formatCode>General</c:formatCode>
                  <c:ptCount val="4"/>
                  <c:pt idx="0">
                    <c:v>0.41</c:v>
                  </c:pt>
                  <c:pt idx="1">
                    <c:v>0.11</c:v>
                  </c:pt>
                  <c:pt idx="2">
                    <c:v>0.11</c:v>
                  </c:pt>
                  <c:pt idx="3">
                    <c:v>0.19</c:v>
                  </c:pt>
                </c:numCache>
              </c:numRef>
            </c:minus>
            <c:spPr>
              <a:ln w="28575">
                <a:solidFill>
                  <a:schemeClr val="accent5">
                    <a:lumMod val="75000"/>
                  </a:schemeClr>
                </a:solidFill>
              </a:ln>
            </c:spPr>
          </c:errBars>
          <c:xVal>
            <c:numRef>
              <c:f>Sheet3!$C$35:$C$38</c:f>
              <c:numCache>
                <c:formatCode>General</c:formatCode>
                <c:ptCount val="4"/>
                <c:pt idx="0">
                  <c:v>0.25</c:v>
                </c:pt>
                <c:pt idx="1">
                  <c:v>0.6</c:v>
                </c:pt>
                <c:pt idx="2">
                  <c:v>0.95</c:v>
                </c:pt>
                <c:pt idx="3">
                  <c:v>1.3</c:v>
                </c:pt>
              </c:numCache>
            </c:numRef>
          </c:xVal>
          <c:yVal>
            <c:numRef>
              <c:f>Sheet3!$D$35:$D$38</c:f>
              <c:numCache>
                <c:formatCode>General</c:formatCode>
                <c:ptCount val="4"/>
                <c:pt idx="0">
                  <c:v>2.0499999999999998</c:v>
                </c:pt>
                <c:pt idx="1">
                  <c:v>1.64</c:v>
                </c:pt>
                <c:pt idx="2">
                  <c:v>1.96</c:v>
                </c:pt>
                <c:pt idx="3">
                  <c:v>2.97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47DF-4F2F-90C1-8BEBE24E3D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9338496"/>
        <c:axId val="139340032"/>
      </c:scatterChart>
      <c:valAx>
        <c:axId val="1393384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39340032"/>
        <c:crosses val="autoZero"/>
        <c:crossBetween val="midCat"/>
      </c:valAx>
      <c:valAx>
        <c:axId val="139340032"/>
        <c:scaling>
          <c:orientation val="minMax"/>
          <c:max val="4"/>
          <c:min val="0.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39338496"/>
        <c:crosses val="autoZero"/>
        <c:crossBetween val="midCat"/>
        <c:majorUnit val="0.5"/>
      </c:valAx>
    </c:plotArea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1D2F-BA0B-4957-806F-2D70E3DB3061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63F02-8E09-4437-884F-AE960850C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294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1D2F-BA0B-4957-806F-2D70E3DB3061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63F02-8E09-4437-884F-AE960850C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129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1D2F-BA0B-4957-806F-2D70E3DB3061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63F02-8E09-4437-884F-AE960850C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884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1D2F-BA0B-4957-806F-2D70E3DB3061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63F02-8E09-4437-884F-AE960850C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434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1D2F-BA0B-4957-806F-2D70E3DB3061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63F02-8E09-4437-884F-AE960850C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807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1D2F-BA0B-4957-806F-2D70E3DB3061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63F02-8E09-4437-884F-AE960850C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982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1D2F-BA0B-4957-806F-2D70E3DB3061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63F02-8E09-4437-884F-AE960850C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350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1D2F-BA0B-4957-806F-2D70E3DB3061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63F02-8E09-4437-884F-AE960850C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365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1D2F-BA0B-4957-806F-2D70E3DB3061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63F02-8E09-4437-884F-AE960850C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70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1D2F-BA0B-4957-806F-2D70E3DB3061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63F02-8E09-4437-884F-AE960850C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164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1D2F-BA0B-4957-806F-2D70E3DB3061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63F02-8E09-4437-884F-AE960850C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49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D1D2F-BA0B-4957-806F-2D70E3DB3061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D63F02-8E09-4437-884F-AE960850C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838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723900" y="4700016"/>
            <a:ext cx="5562600" cy="0"/>
          </a:xfrm>
          <a:prstGeom prst="line">
            <a:avLst/>
          </a:prstGeom>
          <a:ln w="1651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209800" y="1524000"/>
            <a:ext cx="0" cy="3962400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581400" y="1524000"/>
            <a:ext cx="0" cy="3962400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029200" y="1524000"/>
            <a:ext cx="0" cy="3962400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93914" y="990600"/>
            <a:ext cx="849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Hazard Ratio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8200" y="5334000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Underweight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264229" y="5334000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Normal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03171" y="5334000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Overweight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94513" y="5334000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Obese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553200" y="1828800"/>
            <a:ext cx="228600" cy="2286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6879769" y="1685743"/>
            <a:ext cx="152944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eGFR≥60 ml/min/1.73 m</a:t>
            </a:r>
            <a:r>
              <a:rPr lang="en-US" sz="1400" baseline="30000" dirty="0"/>
              <a:t>2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6852556" y="2167393"/>
            <a:ext cx="152944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60&gt;eGFR≥45 ml/min/1.73 m</a:t>
            </a:r>
            <a:r>
              <a:rPr lang="en-US" sz="1400" baseline="30000" dirty="0"/>
              <a:t>2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6874328" y="3260941"/>
            <a:ext cx="152944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/>
              <a:t>eGFR</a:t>
            </a:r>
            <a:r>
              <a:rPr lang="en-US" sz="1400" dirty="0"/>
              <a:t>&lt; 30 ml/min/1.73 m</a:t>
            </a:r>
            <a:r>
              <a:rPr lang="en-US" sz="1400" baseline="30000" dirty="0"/>
              <a:t>2</a:t>
            </a:r>
            <a:endParaRPr lang="en-US" sz="1400" dirty="0"/>
          </a:p>
        </p:txBody>
      </p:sp>
      <p:sp>
        <p:nvSpPr>
          <p:cNvPr id="24" name="Rectangle 23"/>
          <p:cNvSpPr/>
          <p:nvPr/>
        </p:nvSpPr>
        <p:spPr>
          <a:xfrm>
            <a:off x="6553200" y="2354292"/>
            <a:ext cx="228600" cy="2286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553200" y="2901201"/>
            <a:ext cx="2286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553200" y="3408251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6852556" y="2753891"/>
            <a:ext cx="152944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45&gt;eGFR≥30 ml/min/1.73 m</a:t>
            </a:r>
            <a:r>
              <a:rPr lang="en-US" sz="1400" baseline="30000" dirty="0"/>
              <a:t>2</a:t>
            </a:r>
            <a:endParaRPr lang="en-US" sz="1400" dirty="0"/>
          </a:p>
        </p:txBody>
      </p:sp>
      <p:sp>
        <p:nvSpPr>
          <p:cNvPr id="22" name="Rectangle 21"/>
          <p:cNvSpPr/>
          <p:nvPr/>
        </p:nvSpPr>
        <p:spPr>
          <a:xfrm>
            <a:off x="0" y="24026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Supplemental figure 1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6036087"/>
              </p:ext>
            </p:extLst>
          </p:nvPr>
        </p:nvGraphicFramePr>
        <p:xfrm>
          <a:off x="457200" y="1600201"/>
          <a:ext cx="5867400" cy="3733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808895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Reed Elsevier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Reed Elsevier</dc:creator>
  <cp:lastModifiedBy>Reed Elsevier</cp:lastModifiedBy>
  <cp:revision>1</cp:revision>
  <dcterms:created xsi:type="dcterms:W3CDTF">2017-09-18T19:51:47Z</dcterms:created>
  <dcterms:modified xsi:type="dcterms:W3CDTF">2017-09-18T19:52:09Z</dcterms:modified>
</cp:coreProperties>
</file>