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334" r:id="rId2"/>
    <p:sldId id="338" r:id="rId3"/>
    <p:sldId id="333" r:id="rId4"/>
    <p:sldId id="317" r:id="rId5"/>
    <p:sldId id="339" r:id="rId6"/>
    <p:sldId id="340" r:id="rId7"/>
    <p:sldId id="341" r:id="rId8"/>
    <p:sldId id="336" r:id="rId9"/>
    <p:sldId id="337" r:id="rId10"/>
    <p:sldId id="363" r:id="rId11"/>
    <p:sldId id="342" r:id="rId12"/>
    <p:sldId id="343" r:id="rId13"/>
    <p:sldId id="344" r:id="rId14"/>
    <p:sldId id="335" r:id="rId15"/>
    <p:sldId id="361" r:id="rId16"/>
    <p:sldId id="318" r:id="rId17"/>
    <p:sldId id="302" r:id="rId18"/>
    <p:sldId id="346" r:id="rId19"/>
    <p:sldId id="347" r:id="rId20"/>
    <p:sldId id="288" r:id="rId21"/>
    <p:sldId id="348" r:id="rId22"/>
    <p:sldId id="313" r:id="rId23"/>
    <p:sldId id="329" r:id="rId24"/>
    <p:sldId id="349" r:id="rId25"/>
    <p:sldId id="299" r:id="rId26"/>
    <p:sldId id="350" r:id="rId27"/>
    <p:sldId id="291" r:id="rId28"/>
    <p:sldId id="351" r:id="rId29"/>
    <p:sldId id="301" r:id="rId30"/>
    <p:sldId id="352" r:id="rId31"/>
    <p:sldId id="294" r:id="rId32"/>
    <p:sldId id="353" r:id="rId33"/>
    <p:sldId id="305" r:id="rId34"/>
    <p:sldId id="354" r:id="rId35"/>
    <p:sldId id="297" r:id="rId36"/>
    <p:sldId id="355" r:id="rId37"/>
    <p:sldId id="303" r:id="rId38"/>
    <p:sldId id="356" r:id="rId39"/>
    <p:sldId id="293" r:id="rId40"/>
    <p:sldId id="357" r:id="rId41"/>
    <p:sldId id="292" r:id="rId42"/>
    <p:sldId id="358" r:id="rId43"/>
    <p:sldId id="306" r:id="rId44"/>
    <p:sldId id="359" r:id="rId45"/>
    <p:sldId id="296" r:id="rId46"/>
    <p:sldId id="362" r:id="rId47"/>
    <p:sldId id="360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681"/>
    <p:restoredTop sz="47651"/>
  </p:normalViewPr>
  <p:slideViewPr>
    <p:cSldViewPr snapToGrid="0" snapToObjects="1">
      <p:cViewPr varScale="1">
        <p:scale>
          <a:sx n="45" d="100"/>
          <a:sy n="45" d="100"/>
        </p:scale>
        <p:origin x="2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21CCF0-6BE7-A645-8DDD-9A514036E726}" type="datetimeFigureOut">
              <a:rPr lang="en-US" smtClean="0"/>
              <a:t>3/31/18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4BF73-4728-C246-9DB4-C46AE2219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894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3122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While high rates are perceived as motion.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causes the brain to retain images cast upon the retina of the eye for a fraction of a second beyond their disappearance permits the succession of still frames.</a:t>
            </a:r>
            <a:r>
              <a:rPr lang="en-US" b="1" dirty="0">
                <a:effectLst/>
              </a:rPr>
              <a:t> 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282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tricks the human eye into thinking that the image is moving. 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Called persistence of vision,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1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 experiment paved the way for stop motion animation,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 and eventually motion picture production.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icon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519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u="sng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one person is given credit for the discovery of film/movie making-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perhaps it started with a simple bet. </a:t>
            </a:r>
          </a:p>
          <a:p>
            <a:endParaRPr lang="en-US" dirty="0"/>
          </a:p>
          <a:p>
            <a:endParaRPr lang="en-US" b="1" dirty="0"/>
          </a:p>
          <a:p>
            <a:r>
              <a:rPr lang="en-US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Television picture is like the child’s toy -  Lite-Brite HZ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Next are film clips of my favorite movies in which the eye or eyes are the focal point of the movie.</a:t>
            </a:r>
            <a:r>
              <a:rPr lang="en-US" b="1" dirty="0">
                <a:effectLst/>
              </a:rPr>
              <a:t> </a:t>
            </a:r>
            <a:endParaRPr lang="en-US" b="1" dirty="0"/>
          </a:p>
          <a:p>
            <a:endParaRPr lang="en-US" b="1" u="sng" dirty="0"/>
          </a:p>
          <a:p>
            <a:endParaRPr lang="en-US" b="1" u="sng" dirty="0"/>
          </a:p>
          <a:p>
            <a:endParaRPr lang="en-US" b="1" u="sng" dirty="0"/>
          </a:p>
          <a:p>
            <a:r>
              <a:rPr lang="en-US" b="1" u="sng" dirty="0"/>
              <a:t>Click Icon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898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7041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548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9400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7586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415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523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Movies are an American art form. 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motion picture is the art form of the 20</a:t>
            </a:r>
            <a:r>
              <a:rPr lang="en-US" sz="1200" b="1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century  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“Dr.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Bohigian’s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presentations are sometimes informative, but ALWAYS entertaining “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					---Mort Smith </a:t>
            </a: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Cogan Ophthalmic History Society</a:t>
            </a: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 Approximately 60 members, mainly ophthalmologists and visual scientists </a:t>
            </a: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 Meet yearly to present papers, some are published in peer review journals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0450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0118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897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1784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7701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3656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8006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5599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8441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565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023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history of early filmmaking and how the eye and brain make pictures move will be discussed.</a:t>
            </a:r>
          </a:p>
          <a:p>
            <a:r>
              <a:rPr lang="en-US" sz="13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3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Additionally, the presentation highlights the author’s favorite motion pictures in which the eye became the artistic focal point.</a:t>
            </a:r>
          </a:p>
          <a:p>
            <a:r>
              <a:rPr lang="en-US" sz="13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3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don’t have any personal experience they all come from movies- example a dropped nucleus …”what am I going to do?  </a:t>
            </a:r>
          </a:p>
          <a:p>
            <a:endParaRPr lang="en-US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3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will think about it tomorrow- tomorrow is another day. </a:t>
            </a:r>
          </a:p>
          <a:p>
            <a:r>
              <a:rPr lang="en-US" sz="13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--Scarlet O Hara in “Gone with the Wind”</a:t>
            </a:r>
          </a:p>
          <a:p>
            <a:endParaRPr lang="en-US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3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Don’t try to go after it! </a:t>
            </a:r>
          </a:p>
          <a:p>
            <a:endParaRPr lang="en-US" sz="13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3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 to retina and be there to put in the lens implant and close!</a:t>
            </a:r>
          </a:p>
          <a:p>
            <a:r>
              <a:rPr lang="en-US" sz="13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3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Like a song – as well as a movie- you remember, where you were and with whom. </a:t>
            </a:r>
          </a:p>
          <a:p>
            <a:endParaRPr lang="en-US" sz="13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1904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9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933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121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a horse is running 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 Do all four hooves ever leave the ground at the same time?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bet that led to moving pictures.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497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….That was the wager in 1872 </a:t>
            </a: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Leland Stanford, the former governor of California, offered Eadweard Muybridge- a world famous photographer $25,000 to find the answer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162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Muybridge developed a way to take photos with the exposure time of a fraction of a second.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arranged 12 cameras along the track as the horse sped by. 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horse tripped wires connected to the cameras, which took 12 photos in rapid succession.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880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0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u="sng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Click Icon</a:t>
            </a:r>
            <a:endParaRPr lang="en-US" sz="12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photographs revealed that …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…a horse is completely aloft…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…with its hooves tucked underneath it…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	…for a brief moment!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7501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…a horse is completely aloft…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…with its hooves tucked underneath it…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	   …for a brief moment!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0940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human visual system can process 1-5 images per second 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and perceive them individually.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4BF73-4728-C246-9DB4-C46AE221982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201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C293-83AC-1A4C-BD29-9F482DD6A6DB}" type="datetimeFigureOut">
              <a:rPr lang="en-US" smtClean="0"/>
              <a:t>3/31/18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038D-8A75-4946-801B-E547DE057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223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C293-83AC-1A4C-BD29-9F482DD6A6DB}" type="datetimeFigureOut">
              <a:rPr lang="en-US" smtClean="0"/>
              <a:t>3/31/18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038D-8A75-4946-801B-E547DE057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543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C293-83AC-1A4C-BD29-9F482DD6A6DB}" type="datetimeFigureOut">
              <a:rPr lang="en-US" smtClean="0"/>
              <a:t>3/31/18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038D-8A75-4946-801B-E547DE057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62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C293-83AC-1A4C-BD29-9F482DD6A6DB}" type="datetimeFigureOut">
              <a:rPr lang="en-US" smtClean="0"/>
              <a:t>3/31/18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038D-8A75-4946-801B-E547DE057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73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C293-83AC-1A4C-BD29-9F482DD6A6DB}" type="datetimeFigureOut">
              <a:rPr lang="en-US" smtClean="0"/>
              <a:t>3/31/18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038D-8A75-4946-801B-E547DE057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575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C293-83AC-1A4C-BD29-9F482DD6A6DB}" type="datetimeFigureOut">
              <a:rPr lang="en-US" smtClean="0"/>
              <a:t>3/31/18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038D-8A75-4946-801B-E547DE057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775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C293-83AC-1A4C-BD29-9F482DD6A6DB}" type="datetimeFigureOut">
              <a:rPr lang="en-US" smtClean="0"/>
              <a:t>3/31/18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038D-8A75-4946-801B-E547DE057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61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C293-83AC-1A4C-BD29-9F482DD6A6DB}" type="datetimeFigureOut">
              <a:rPr lang="en-US" smtClean="0"/>
              <a:t>3/31/18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038D-8A75-4946-801B-E547DE057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35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C293-83AC-1A4C-BD29-9F482DD6A6DB}" type="datetimeFigureOut">
              <a:rPr lang="en-US" smtClean="0"/>
              <a:t>3/31/18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038D-8A75-4946-801B-E547DE057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961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C293-83AC-1A4C-BD29-9F482DD6A6DB}" type="datetimeFigureOut">
              <a:rPr lang="en-US" smtClean="0"/>
              <a:t>3/31/18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038D-8A75-4946-801B-E547DE057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937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C293-83AC-1A4C-BD29-9F482DD6A6DB}" type="datetimeFigureOut">
              <a:rPr lang="en-US" smtClean="0"/>
              <a:t>3/31/18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B038D-8A75-4946-801B-E547DE057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813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2C293-83AC-1A4C-BD29-9F482DD6A6DB}" type="datetimeFigureOut">
              <a:rPr lang="en-US" smtClean="0"/>
              <a:t>3/31/18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B038D-8A75-4946-801B-E547DE057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565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.jp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.jp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3.jp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3.jp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3.jp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3.jp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3.jp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3.jp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2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image" Target="../media/image3.jp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6" Type="http://schemas.openxmlformats.org/officeDocument/2006/relationships/image" Target="../media/image3.jp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2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image" Target="../media/image3.jp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image" Target="../media/image3.jp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6" Type="http://schemas.openxmlformats.org/officeDocument/2006/relationships/image" Target="../media/image3.jp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2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3.jp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6" Type="http://schemas.openxmlformats.org/officeDocument/2006/relationships/image" Target="../media/image3.jp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2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6" Type="http://schemas.openxmlformats.org/officeDocument/2006/relationships/image" Target="../media/image3.jp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2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8.mp4"/><Relationship Id="rId1" Type="http://schemas.microsoft.com/office/2007/relationships/media" Target="../media/media18.mp4"/><Relationship Id="rId6" Type="http://schemas.openxmlformats.org/officeDocument/2006/relationships/image" Target="../media/image3.jp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2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9.mp4"/><Relationship Id="rId1" Type="http://schemas.microsoft.com/office/2007/relationships/media" Target="../media/media19.mp4"/><Relationship Id="rId6" Type="http://schemas.openxmlformats.org/officeDocument/2006/relationships/image" Target="../media/image3.jp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3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  <a:latin typeface="+mn-lt"/>
              </a:rPr>
              <a:t>George M. Bohigian, MD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Washington University School of Medicine</a:t>
            </a:r>
          </a:p>
          <a:p>
            <a:r>
              <a:rPr lang="en-US" dirty="0"/>
              <a:t>Department of Ophthalmology &amp; Visual Sciences</a:t>
            </a:r>
          </a:p>
          <a:p>
            <a:r>
              <a:rPr lang="en-US" dirty="0"/>
              <a:t>St. Louis, Missouri</a:t>
            </a:r>
          </a:p>
        </p:txBody>
      </p:sp>
    </p:spTree>
    <p:extLst>
      <p:ext uri="{BB962C8B-B14F-4D97-AF65-F5344CB8AC3E}">
        <p14:creationId xmlns:p14="http://schemas.microsoft.com/office/powerpoint/2010/main" val="2801787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22C77-DE91-C445-AAE4-208967962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BBC9705-D7A9-B541-A328-87B47943DC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38463" y="1690688"/>
            <a:ext cx="6315074" cy="4355223"/>
          </a:xfrm>
        </p:spPr>
      </p:pic>
    </p:spTree>
    <p:extLst>
      <p:ext uri="{BB962C8B-B14F-4D97-AF65-F5344CB8AC3E}">
        <p14:creationId xmlns:p14="http://schemas.microsoft.com/office/powerpoint/2010/main" val="402959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209" y="2940151"/>
            <a:ext cx="9308690" cy="1009116"/>
          </a:xfrm>
        </p:spPr>
        <p:txBody>
          <a:bodyPr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/>
              <a:t>Frame Rates &amp; Human Vision</a:t>
            </a:r>
          </a:p>
        </p:txBody>
      </p:sp>
    </p:spTree>
    <p:extLst>
      <p:ext uri="{BB962C8B-B14F-4D97-AF65-F5344CB8AC3E}">
        <p14:creationId xmlns:p14="http://schemas.microsoft.com/office/powerpoint/2010/main" val="1429212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1127" y="2881920"/>
            <a:ext cx="7170174" cy="1109303"/>
          </a:xfrm>
        </p:spPr>
        <p:txBody>
          <a:bodyPr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/>
              <a:t>24 Frames Per Second</a:t>
            </a:r>
          </a:p>
        </p:txBody>
      </p:sp>
    </p:spTree>
    <p:extLst>
      <p:ext uri="{BB962C8B-B14F-4D97-AF65-F5344CB8AC3E}">
        <p14:creationId xmlns:p14="http://schemas.microsoft.com/office/powerpoint/2010/main" val="1166467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9774" y="2881662"/>
            <a:ext cx="7170174" cy="1109303"/>
          </a:xfrm>
        </p:spPr>
        <p:txBody>
          <a:bodyPr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/>
              <a:t>Persistence of Vision</a:t>
            </a:r>
          </a:p>
        </p:txBody>
      </p:sp>
    </p:spTree>
    <p:extLst>
      <p:ext uri="{BB962C8B-B14F-4D97-AF65-F5344CB8AC3E}">
        <p14:creationId xmlns:p14="http://schemas.microsoft.com/office/powerpoint/2010/main" val="435630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nimation basics The optical illusion of motion - TED-Ed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8488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A54A34F-27D0-724A-BA7A-DD9B6B03E8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045" y="6191827"/>
            <a:ext cx="563685" cy="66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3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urtain Opening Sequen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748" y="533194"/>
            <a:ext cx="12192000" cy="58785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29969F0-8980-654D-9A1F-646949D7AB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48" y="6244188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1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Psycho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(1960)</a:t>
            </a:r>
          </a:p>
        </p:txBody>
      </p:sp>
    </p:spTree>
    <p:extLst>
      <p:ext uri="{BB962C8B-B14F-4D97-AF65-F5344CB8AC3E}">
        <p14:creationId xmlns:p14="http://schemas.microsoft.com/office/powerpoint/2010/main" val="2873386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sycho (412) Movie CLIP - Peeping on Marion (1960) HD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09597"/>
            <a:ext cx="12192000" cy="6857845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EA6080-D48B-7740-A351-755E37025C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435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sycho-shower-drain-ey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6DF3FD-4A50-1B49-857E-0D9043F1D1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00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2001: A Space Odyssey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(1968)</a:t>
            </a:r>
          </a:p>
        </p:txBody>
      </p:sp>
    </p:spTree>
    <p:extLst>
      <p:ext uri="{BB962C8B-B14F-4D97-AF65-F5344CB8AC3E}">
        <p14:creationId xmlns:p14="http://schemas.microsoft.com/office/powerpoint/2010/main" val="3754503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9012" y="2881918"/>
            <a:ext cx="7170174" cy="1109303"/>
          </a:xfrm>
        </p:spPr>
        <p:txBody>
          <a:bodyPr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/>
              <a:t>No Financial Interests</a:t>
            </a:r>
          </a:p>
        </p:txBody>
      </p:sp>
    </p:spTree>
    <p:extLst>
      <p:ext uri="{BB962C8B-B14F-4D97-AF65-F5344CB8AC3E}">
        <p14:creationId xmlns:p14="http://schemas.microsoft.com/office/powerpoint/2010/main" val="13394020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2001 A SPACE ODYSSEY Stanley Kubrick Free Download &amp; Streami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496" y="29495"/>
            <a:ext cx="12192000" cy="6857845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B2144C-D526-AB44-AD02-208FA2034C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96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20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Un Chien Andalou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(1929)</a:t>
            </a:r>
          </a:p>
        </p:txBody>
      </p:sp>
    </p:spTree>
    <p:extLst>
      <p:ext uri="{BB962C8B-B14F-4D97-AF65-F5344CB8AC3E}">
        <p14:creationId xmlns:p14="http://schemas.microsoft.com/office/powerpoint/2010/main" val="31366380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0270" y="2901390"/>
            <a:ext cx="10515600" cy="18319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>
                <a:solidFill>
                  <a:schemeClr val="bg1"/>
                </a:solidFill>
              </a:rPr>
              <a:t>THE END</a:t>
            </a:r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1524000" y="2459424"/>
            <a:ext cx="9144000" cy="19255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latin typeface="+mn-lt"/>
              </a:rPr>
              <a:t>VIEWER DISCRETION ADVISED</a:t>
            </a:r>
          </a:p>
        </p:txBody>
      </p:sp>
    </p:spTree>
    <p:extLst>
      <p:ext uri="{BB962C8B-B14F-4D97-AF65-F5344CB8AC3E}">
        <p14:creationId xmlns:p14="http://schemas.microsoft.com/office/powerpoint/2010/main" val="934422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 Chien Andalou w-audi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748" y="29496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0477D1-18E2-2B48-B38C-9BC11CFE36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48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60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A Clockwork Orange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(1971)</a:t>
            </a:r>
          </a:p>
        </p:txBody>
      </p:sp>
    </p:spTree>
    <p:extLst>
      <p:ext uri="{BB962C8B-B14F-4D97-AF65-F5344CB8AC3E}">
        <p14:creationId xmlns:p14="http://schemas.microsoft.com/office/powerpoint/2010/main" val="32630929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lockwork Orange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276" cy="68580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2DA032-9089-A94C-8A49-01E969EA50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7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Dracula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(1931)</a:t>
            </a:r>
          </a:p>
        </p:txBody>
      </p:sp>
    </p:spTree>
    <p:extLst>
      <p:ext uri="{BB962C8B-B14F-4D97-AF65-F5344CB8AC3E}">
        <p14:creationId xmlns:p14="http://schemas.microsoft.com/office/powerpoint/2010/main" val="21841754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Bela lugosi Dracula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43542"/>
            <a:ext cx="12192276" cy="68580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0FB7DE-2BC4-A942-93C1-E3E42DB85D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69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Diabolique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(1955)</a:t>
            </a:r>
          </a:p>
        </p:txBody>
      </p:sp>
    </p:spTree>
    <p:extLst>
      <p:ext uri="{BB962C8B-B14F-4D97-AF65-F5344CB8AC3E}">
        <p14:creationId xmlns:p14="http://schemas.microsoft.com/office/powerpoint/2010/main" val="37664571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LAS DIABOLICAS-short clip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35858"/>
            <a:ext cx="12192276" cy="68580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B2F452-1BA2-154C-83EA-0425E953A2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9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2459424"/>
            <a:ext cx="9144000" cy="1925529"/>
          </a:xfrm>
        </p:spPr>
        <p:txBody>
          <a:bodyPr/>
          <a:lstStyle/>
          <a:p>
            <a:r>
              <a:rPr lang="en-US" dirty="0">
                <a:latin typeface="+mn-lt"/>
              </a:rPr>
              <a:t>The Eye in Motion Pictures An Illustrated History</a:t>
            </a:r>
          </a:p>
        </p:txBody>
      </p:sp>
    </p:spTree>
    <p:extLst>
      <p:ext uri="{BB962C8B-B14F-4D97-AF65-F5344CB8AC3E}">
        <p14:creationId xmlns:p14="http://schemas.microsoft.com/office/powerpoint/2010/main" val="18211550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The Shining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(1980)</a:t>
            </a:r>
          </a:p>
        </p:txBody>
      </p:sp>
    </p:spTree>
    <p:extLst>
      <p:ext uri="{BB962C8B-B14F-4D97-AF65-F5344CB8AC3E}">
        <p14:creationId xmlns:p14="http://schemas.microsoft.com/office/powerpoint/2010/main" val="18716107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Here's Johnny! - The Shining (77) Movie CLIP (1980) HD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1"/>
            <a:ext cx="12192000" cy="6857845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97DA39-A194-8B45-8A92-481DFF41F2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68394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41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The Good, The Bad</a:t>
            </a:r>
            <a:br>
              <a:rPr lang="en-US" i="1" dirty="0">
                <a:latin typeface="+mn-lt"/>
              </a:rPr>
            </a:br>
            <a:r>
              <a:rPr lang="en-US" i="1" dirty="0">
                <a:latin typeface="+mn-lt"/>
              </a:rPr>
              <a:t>and The Ugly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(1967)</a:t>
            </a:r>
          </a:p>
        </p:txBody>
      </p:sp>
    </p:spTree>
    <p:extLst>
      <p:ext uri="{BB962C8B-B14F-4D97-AF65-F5344CB8AC3E}">
        <p14:creationId xmlns:p14="http://schemas.microsoft.com/office/powerpoint/2010/main" val="5133107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he Good, the Bad and the Ugly (1112) Movie CLIP - Three-Way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276" cy="68580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9A1A9B-BB3A-BB47-9BCD-285329FB56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40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The Godfather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(1972)</a:t>
            </a:r>
          </a:p>
        </p:txBody>
      </p:sp>
    </p:spTree>
    <p:extLst>
      <p:ext uri="{BB962C8B-B14F-4D97-AF65-F5344CB8AC3E}">
        <p14:creationId xmlns:p14="http://schemas.microsoft.com/office/powerpoint/2010/main" val="8585738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OE GREENE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7451" y="0"/>
            <a:ext cx="12192276" cy="68580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5958A5-7B6D-0D40-8ACD-67F1CA72CB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7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The Terminator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(1984)</a:t>
            </a:r>
          </a:p>
        </p:txBody>
      </p:sp>
    </p:spTree>
    <p:extLst>
      <p:ext uri="{BB962C8B-B14F-4D97-AF65-F5344CB8AC3E}">
        <p14:creationId xmlns:p14="http://schemas.microsoft.com/office/powerpoint/2010/main" val="29967035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erminator Self-Healing Scenes (The Terminator 1984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7928"/>
            <a:ext cx="12192000" cy="6857845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FAE318-D78F-5748-A786-5CB2FDC2CD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744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7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The Lord of the Rings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(2001)</a:t>
            </a:r>
          </a:p>
        </p:txBody>
      </p:sp>
    </p:spTree>
    <p:extLst>
      <p:ext uri="{BB962C8B-B14F-4D97-AF65-F5344CB8AC3E}">
        <p14:creationId xmlns:p14="http://schemas.microsoft.com/office/powerpoint/2010/main" val="41426226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Eye of Sauron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276" cy="68580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D0270F-190B-794B-B501-F8E42C0A19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25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924510"/>
            <a:ext cx="9144000" cy="1003246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latin typeface="+mn-lt"/>
              </a:rPr>
              <a:t>The History of Movies</a:t>
            </a:r>
          </a:p>
        </p:txBody>
      </p:sp>
    </p:spTree>
    <p:extLst>
      <p:ext uri="{BB962C8B-B14F-4D97-AF65-F5344CB8AC3E}">
        <p14:creationId xmlns:p14="http://schemas.microsoft.com/office/powerpoint/2010/main" val="6799397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Indiana Jones and the Temple of Doom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(1984)</a:t>
            </a:r>
          </a:p>
        </p:txBody>
      </p:sp>
    </p:spTree>
    <p:extLst>
      <p:ext uri="{BB962C8B-B14F-4D97-AF65-F5344CB8AC3E}">
        <p14:creationId xmlns:p14="http://schemas.microsoft.com/office/powerpoint/2010/main" val="36058782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Dinner of Doom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276" cy="68580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6ACAA30-566F-FB43-B737-E69B7C50B1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Psycho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(1960)</a:t>
            </a:r>
          </a:p>
        </p:txBody>
      </p:sp>
    </p:spTree>
    <p:extLst>
      <p:ext uri="{BB962C8B-B14F-4D97-AF65-F5344CB8AC3E}">
        <p14:creationId xmlns:p14="http://schemas.microsoft.com/office/powerpoint/2010/main" val="15614565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op 10 Closing Lines in Movies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276" cy="68580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17519A-C3A4-6A43-B314-463F96E783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49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2140"/>
            <a:ext cx="9144000" cy="2387600"/>
          </a:xfrm>
        </p:spPr>
        <p:txBody>
          <a:bodyPr>
            <a:noAutofit/>
          </a:bodyPr>
          <a:lstStyle/>
          <a:p>
            <a:pPr algn="ctr"/>
            <a:r>
              <a:rPr lang="en-US" i="1" dirty="0">
                <a:latin typeface="+mn-lt"/>
              </a:rPr>
              <a:t>Minority Report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20280"/>
            <a:ext cx="9144000" cy="1655762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j-lt"/>
              </a:rPr>
              <a:t>(2002)</a:t>
            </a:r>
          </a:p>
        </p:txBody>
      </p:sp>
    </p:spTree>
    <p:extLst>
      <p:ext uri="{BB962C8B-B14F-4D97-AF65-F5344CB8AC3E}">
        <p14:creationId xmlns:p14="http://schemas.microsoft.com/office/powerpoint/2010/main" val="5883822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inority Report (49) Movie CLIP - Spider Robots (2002) HD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586447" cy="7079716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3D5C66-A6D2-7D49-816C-1EBA9B32DE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490266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2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urtain Closing Sequen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43" y="0"/>
            <a:ext cx="12065875" cy="67397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97B2FDE-2BE2-F740-8A7D-3C94C78F4B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43" y="6268550"/>
            <a:ext cx="498765" cy="58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5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924510"/>
            <a:ext cx="9144000" cy="1003246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latin typeface="+mn-lt"/>
              </a:rPr>
              <a:t>Fin</a:t>
            </a:r>
          </a:p>
        </p:txBody>
      </p:sp>
    </p:spTree>
    <p:extLst>
      <p:ext uri="{BB962C8B-B14F-4D97-AF65-F5344CB8AC3E}">
        <p14:creationId xmlns:p14="http://schemas.microsoft.com/office/powerpoint/2010/main" val="1733238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198" y="2876834"/>
            <a:ext cx="4294238" cy="1109303"/>
          </a:xfrm>
        </p:spPr>
        <p:txBody>
          <a:bodyPr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522343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8841" y="2449128"/>
            <a:ext cx="8084574" cy="1949452"/>
          </a:xfrm>
        </p:spPr>
        <p:txBody>
          <a:bodyPr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/>
              <a:t>The Bet That Led To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/>
              <a:t>Moving Pictures</a:t>
            </a:r>
          </a:p>
        </p:txBody>
      </p:sp>
    </p:spTree>
    <p:extLst>
      <p:ext uri="{BB962C8B-B14F-4D97-AF65-F5344CB8AC3E}">
        <p14:creationId xmlns:p14="http://schemas.microsoft.com/office/powerpoint/2010/main" val="903605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1374" y="2405901"/>
            <a:ext cx="9146457" cy="2039978"/>
          </a:xfrm>
        </p:spPr>
        <p:txBody>
          <a:bodyPr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/>
              <a:t>Leland Stanford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/>
              <a:t>and Muybridge</a:t>
            </a:r>
          </a:p>
        </p:txBody>
      </p:sp>
    </p:spTree>
    <p:extLst>
      <p:ext uri="{BB962C8B-B14F-4D97-AF65-F5344CB8AC3E}">
        <p14:creationId xmlns:p14="http://schemas.microsoft.com/office/powerpoint/2010/main" val="2041005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739" y="513110"/>
            <a:ext cx="4094302" cy="49020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00637" y="5818529"/>
            <a:ext cx="6812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2">
                    <a:lumMod val="90000"/>
                  </a:schemeClr>
                </a:solidFill>
              </a:rPr>
              <a:t>Eadweard Muybridge</a:t>
            </a:r>
          </a:p>
        </p:txBody>
      </p:sp>
    </p:spTree>
    <p:extLst>
      <p:ext uri="{BB962C8B-B14F-4D97-AF65-F5344CB8AC3E}">
        <p14:creationId xmlns:p14="http://schemas.microsoft.com/office/powerpoint/2010/main" val="2051975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orse Racing - Early Film Slow Motion Photography - 1887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27963" y="679889"/>
            <a:ext cx="9736080" cy="54765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C75B8A-75E0-C74B-A582-17FFA5C021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7963" y="6156435"/>
            <a:ext cx="563685" cy="66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2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21858</TotalTime>
  <Words>418</Words>
  <Application>Microsoft Macintosh PowerPoint</Application>
  <PresentationFormat>Widescreen</PresentationFormat>
  <Paragraphs>199</Paragraphs>
  <Slides>47</Slides>
  <Notes>31</Notes>
  <HiddenSlides>0</HiddenSlides>
  <MMClips>19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1" baseType="lpstr">
      <vt:lpstr>Arial</vt:lpstr>
      <vt:lpstr>Calibri</vt:lpstr>
      <vt:lpstr>Calibri Light</vt:lpstr>
      <vt:lpstr>Office Theme</vt:lpstr>
      <vt:lpstr>George M. Bohigian, MD</vt:lpstr>
      <vt:lpstr>PowerPoint Presentation</vt:lpstr>
      <vt:lpstr>The Eye in Motion Pictures An Illustrated History</vt:lpstr>
      <vt:lpstr>The History of Movies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Psycho</vt:lpstr>
      <vt:lpstr>PowerPoint Presentation</vt:lpstr>
      <vt:lpstr>PowerPoint Presentation</vt:lpstr>
      <vt:lpstr>2001: A Space Odyssey</vt:lpstr>
      <vt:lpstr>PowerPoint Presentation</vt:lpstr>
      <vt:lpstr>Un Chien Andalou</vt:lpstr>
      <vt:lpstr>PowerPoint Presentation</vt:lpstr>
      <vt:lpstr>PowerPoint Presentation</vt:lpstr>
      <vt:lpstr>A Clockwork Orange</vt:lpstr>
      <vt:lpstr>PowerPoint Presentation</vt:lpstr>
      <vt:lpstr>Dracula</vt:lpstr>
      <vt:lpstr>PowerPoint Presentation</vt:lpstr>
      <vt:lpstr>Diabolique</vt:lpstr>
      <vt:lpstr>PowerPoint Presentation</vt:lpstr>
      <vt:lpstr>The Shining</vt:lpstr>
      <vt:lpstr>PowerPoint Presentation</vt:lpstr>
      <vt:lpstr>The Good, The Bad and The Ugly</vt:lpstr>
      <vt:lpstr>PowerPoint Presentation</vt:lpstr>
      <vt:lpstr>The Godfather</vt:lpstr>
      <vt:lpstr>PowerPoint Presentation</vt:lpstr>
      <vt:lpstr>The Terminator</vt:lpstr>
      <vt:lpstr>PowerPoint Presentation</vt:lpstr>
      <vt:lpstr>The Lord of the Rings</vt:lpstr>
      <vt:lpstr>PowerPoint Presentation</vt:lpstr>
      <vt:lpstr>Indiana Jones and the Temple of Doom</vt:lpstr>
      <vt:lpstr>PowerPoint Presentation</vt:lpstr>
      <vt:lpstr>Psycho</vt:lpstr>
      <vt:lpstr>PowerPoint Presentation</vt:lpstr>
      <vt:lpstr>Minority Report</vt:lpstr>
      <vt:lpstr>PowerPoint Presentation</vt:lpstr>
      <vt:lpstr>PowerPoint Presentation</vt:lpstr>
      <vt:lpstr>Fin</vt:lpstr>
    </vt:vector>
  </TitlesOfParts>
  <Company/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George Bohigian</dc:creator>
  <cp:lastModifiedBy>William G Myers</cp:lastModifiedBy>
  <cp:revision>67</cp:revision>
  <dcterms:created xsi:type="dcterms:W3CDTF">2017-08-20T19:55:37Z</dcterms:created>
  <dcterms:modified xsi:type="dcterms:W3CDTF">2018-03-31T17:25:51Z</dcterms:modified>
</cp:coreProperties>
</file>