
<file path=[Content_Types].xml><?xml version="1.0" encoding="utf-8"?>
<Types xmlns="http://schemas.openxmlformats.org/package/2006/content-types">
  <Default Extension="xml" ContentType="application/xml"/>
  <Default Extension="jpeg" ContentType="image/jpeg"/>
  <Default Extension="tif" ContentType="image/tiff"/>
  <Default Extension="png" ContentType="image/png"/>
  <Default Extension="rels" ContentType="application/vnd.openxmlformats-package.relationships+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
  </p:notesMasterIdLst>
  <p:sldIdLst>
    <p:sldId id="269" r:id="rId2"/>
    <p:sldId id="275" r:id="rId3"/>
    <p:sldId id="273" r:id="rId4"/>
    <p:sldId id="276" r:id="rId5"/>
    <p:sldId id="271" r:id="rId6"/>
    <p:sldId id="274" r:id="rId7"/>
    <p:sldId id="272"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500FF"/>
    <a:srgbClr val="FF8A00"/>
    <a:srgbClr val="FF00FF"/>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400" autoAdjust="0"/>
    <p:restoredTop sz="95184" autoAdjust="0"/>
  </p:normalViewPr>
  <p:slideViewPr>
    <p:cSldViewPr snapToGrid="0">
      <p:cViewPr varScale="1">
        <p:scale>
          <a:sx n="91" d="100"/>
          <a:sy n="91" d="100"/>
        </p:scale>
        <p:origin x="200" y="864"/>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1" Type="http://schemas.openxmlformats.org/officeDocument/2006/relationships/viewProps" Target="viewProps.xml"/><Relationship Id="rId12" Type="http://schemas.openxmlformats.org/officeDocument/2006/relationships/theme" Target="theme/theme1.xml"/><Relationship Id="rId13"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notesMaster" Target="notesMasters/notesMaster1.xml"/><Relationship Id="rId1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9230800-49E6-4DF7-AD38-29626D3C4901}" type="datetimeFigureOut">
              <a:rPr lang="en-US" smtClean="0"/>
              <a:t>9/15/19</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DF7D94C-A488-4E95-A939-4A0F51C65B8C}" type="slidenum">
              <a:rPr lang="en-US" smtClean="0"/>
              <a:t>‹#›</a:t>
            </a:fld>
            <a:endParaRPr lang="en-US"/>
          </a:p>
        </p:txBody>
      </p:sp>
    </p:spTree>
    <p:extLst>
      <p:ext uri="{BB962C8B-B14F-4D97-AF65-F5344CB8AC3E}">
        <p14:creationId xmlns:p14="http://schemas.microsoft.com/office/powerpoint/2010/main" val="36422751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DF7D94C-A488-4E95-A939-4A0F51C65B8C}" type="slidenum">
              <a:rPr lang="en-US" smtClean="0"/>
              <a:t>1</a:t>
            </a:fld>
            <a:endParaRPr lang="en-US"/>
          </a:p>
        </p:txBody>
      </p:sp>
    </p:spTree>
    <p:extLst>
      <p:ext uri="{BB962C8B-B14F-4D97-AF65-F5344CB8AC3E}">
        <p14:creationId xmlns:p14="http://schemas.microsoft.com/office/powerpoint/2010/main" val="31701003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DF7D94C-A488-4E95-A939-4A0F51C65B8C}" type="slidenum">
              <a:rPr lang="en-US" smtClean="0"/>
              <a:t>5</a:t>
            </a:fld>
            <a:endParaRPr lang="en-US"/>
          </a:p>
        </p:txBody>
      </p:sp>
    </p:spTree>
    <p:extLst>
      <p:ext uri="{BB962C8B-B14F-4D97-AF65-F5344CB8AC3E}">
        <p14:creationId xmlns:p14="http://schemas.microsoft.com/office/powerpoint/2010/main" val="11464718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DF7D94C-A488-4E95-A939-4A0F51C65B8C}" type="slidenum">
              <a:rPr lang="en-US" smtClean="0"/>
              <a:t>6</a:t>
            </a:fld>
            <a:endParaRPr lang="en-US"/>
          </a:p>
        </p:txBody>
      </p:sp>
    </p:spTree>
    <p:extLst>
      <p:ext uri="{BB962C8B-B14F-4D97-AF65-F5344CB8AC3E}">
        <p14:creationId xmlns:p14="http://schemas.microsoft.com/office/powerpoint/2010/main" val="12644226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DF7D94C-A488-4E95-A939-4A0F51C65B8C}" type="slidenum">
              <a:rPr lang="en-US" smtClean="0"/>
              <a:t>7</a:t>
            </a:fld>
            <a:endParaRPr lang="en-US"/>
          </a:p>
        </p:txBody>
      </p:sp>
    </p:spTree>
    <p:extLst>
      <p:ext uri="{BB962C8B-B14F-4D97-AF65-F5344CB8AC3E}">
        <p14:creationId xmlns:p14="http://schemas.microsoft.com/office/powerpoint/2010/main" val="18461731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9401EE1E-1982-4175-8D3C-C7DFC40E7E98}" type="datetimeFigureOut">
              <a:rPr lang="en-US" smtClean="0"/>
              <a:t>9/15/19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690050C-0D3E-4225-8964-A288065F6D5F}" type="slidenum">
              <a:rPr lang="en-US" smtClean="0"/>
              <a:t>‹#›</a:t>
            </a:fld>
            <a:endParaRPr lang="en-US"/>
          </a:p>
        </p:txBody>
      </p:sp>
    </p:spTree>
    <p:extLst>
      <p:ext uri="{BB962C8B-B14F-4D97-AF65-F5344CB8AC3E}">
        <p14:creationId xmlns:p14="http://schemas.microsoft.com/office/powerpoint/2010/main" val="30888008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401EE1E-1982-4175-8D3C-C7DFC40E7E98}" type="datetimeFigureOut">
              <a:rPr lang="en-US" smtClean="0"/>
              <a:t>9/15/19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690050C-0D3E-4225-8964-A288065F6D5F}" type="slidenum">
              <a:rPr lang="en-US" smtClean="0"/>
              <a:t>‹#›</a:t>
            </a:fld>
            <a:endParaRPr lang="en-US"/>
          </a:p>
        </p:txBody>
      </p:sp>
    </p:spTree>
    <p:extLst>
      <p:ext uri="{BB962C8B-B14F-4D97-AF65-F5344CB8AC3E}">
        <p14:creationId xmlns:p14="http://schemas.microsoft.com/office/powerpoint/2010/main" val="36274119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401EE1E-1982-4175-8D3C-C7DFC40E7E98}" type="datetimeFigureOut">
              <a:rPr lang="en-US" smtClean="0"/>
              <a:t>9/15/19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690050C-0D3E-4225-8964-A288065F6D5F}" type="slidenum">
              <a:rPr lang="en-US" smtClean="0"/>
              <a:t>‹#›</a:t>
            </a:fld>
            <a:endParaRPr lang="en-US"/>
          </a:p>
        </p:txBody>
      </p:sp>
    </p:spTree>
    <p:extLst>
      <p:ext uri="{BB962C8B-B14F-4D97-AF65-F5344CB8AC3E}">
        <p14:creationId xmlns:p14="http://schemas.microsoft.com/office/powerpoint/2010/main" val="16957817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401EE1E-1982-4175-8D3C-C7DFC40E7E98}" type="datetimeFigureOut">
              <a:rPr lang="en-US" smtClean="0"/>
              <a:t>9/15/19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690050C-0D3E-4225-8964-A288065F6D5F}" type="slidenum">
              <a:rPr lang="en-US" smtClean="0"/>
              <a:t>‹#›</a:t>
            </a:fld>
            <a:endParaRPr lang="en-US"/>
          </a:p>
        </p:txBody>
      </p:sp>
    </p:spTree>
    <p:extLst>
      <p:ext uri="{BB962C8B-B14F-4D97-AF65-F5344CB8AC3E}">
        <p14:creationId xmlns:p14="http://schemas.microsoft.com/office/powerpoint/2010/main" val="32142738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401EE1E-1982-4175-8D3C-C7DFC40E7E98}" type="datetimeFigureOut">
              <a:rPr lang="en-US" smtClean="0"/>
              <a:t>9/15/19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690050C-0D3E-4225-8964-A288065F6D5F}" type="slidenum">
              <a:rPr lang="en-US" smtClean="0"/>
              <a:t>‹#›</a:t>
            </a:fld>
            <a:endParaRPr lang="en-US"/>
          </a:p>
        </p:txBody>
      </p:sp>
    </p:spTree>
    <p:extLst>
      <p:ext uri="{BB962C8B-B14F-4D97-AF65-F5344CB8AC3E}">
        <p14:creationId xmlns:p14="http://schemas.microsoft.com/office/powerpoint/2010/main" val="370728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9401EE1E-1982-4175-8D3C-C7DFC40E7E98}" type="datetimeFigureOut">
              <a:rPr lang="en-US" smtClean="0"/>
              <a:t>9/15/19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690050C-0D3E-4225-8964-A288065F6D5F}" type="slidenum">
              <a:rPr lang="en-US" smtClean="0"/>
              <a:t>‹#›</a:t>
            </a:fld>
            <a:endParaRPr lang="en-US"/>
          </a:p>
        </p:txBody>
      </p:sp>
    </p:spTree>
    <p:extLst>
      <p:ext uri="{BB962C8B-B14F-4D97-AF65-F5344CB8AC3E}">
        <p14:creationId xmlns:p14="http://schemas.microsoft.com/office/powerpoint/2010/main" val="27335262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9401EE1E-1982-4175-8D3C-C7DFC40E7E98}" type="datetimeFigureOut">
              <a:rPr lang="en-US" smtClean="0"/>
              <a:t>9/15/19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690050C-0D3E-4225-8964-A288065F6D5F}" type="slidenum">
              <a:rPr lang="en-US" smtClean="0"/>
              <a:t>‹#›</a:t>
            </a:fld>
            <a:endParaRPr lang="en-US"/>
          </a:p>
        </p:txBody>
      </p:sp>
    </p:spTree>
    <p:extLst>
      <p:ext uri="{BB962C8B-B14F-4D97-AF65-F5344CB8AC3E}">
        <p14:creationId xmlns:p14="http://schemas.microsoft.com/office/powerpoint/2010/main" val="17178697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9401EE1E-1982-4175-8D3C-C7DFC40E7E98}" type="datetimeFigureOut">
              <a:rPr lang="en-US" smtClean="0"/>
              <a:t>9/15/19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690050C-0D3E-4225-8964-A288065F6D5F}" type="slidenum">
              <a:rPr lang="en-US" smtClean="0"/>
              <a:t>‹#›</a:t>
            </a:fld>
            <a:endParaRPr lang="en-US"/>
          </a:p>
        </p:txBody>
      </p:sp>
    </p:spTree>
    <p:extLst>
      <p:ext uri="{BB962C8B-B14F-4D97-AF65-F5344CB8AC3E}">
        <p14:creationId xmlns:p14="http://schemas.microsoft.com/office/powerpoint/2010/main" val="8584252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401EE1E-1982-4175-8D3C-C7DFC40E7E98}" type="datetimeFigureOut">
              <a:rPr lang="en-US" smtClean="0"/>
              <a:t>9/15/19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690050C-0D3E-4225-8964-A288065F6D5F}" type="slidenum">
              <a:rPr lang="en-US" smtClean="0"/>
              <a:t>‹#›</a:t>
            </a:fld>
            <a:endParaRPr lang="en-US"/>
          </a:p>
        </p:txBody>
      </p:sp>
    </p:spTree>
    <p:extLst>
      <p:ext uri="{BB962C8B-B14F-4D97-AF65-F5344CB8AC3E}">
        <p14:creationId xmlns:p14="http://schemas.microsoft.com/office/powerpoint/2010/main" val="24522166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9401EE1E-1982-4175-8D3C-C7DFC40E7E98}" type="datetimeFigureOut">
              <a:rPr lang="en-US" smtClean="0"/>
              <a:t>9/15/19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690050C-0D3E-4225-8964-A288065F6D5F}" type="slidenum">
              <a:rPr lang="en-US" smtClean="0"/>
              <a:t>‹#›</a:t>
            </a:fld>
            <a:endParaRPr lang="en-US"/>
          </a:p>
        </p:txBody>
      </p:sp>
    </p:spTree>
    <p:extLst>
      <p:ext uri="{BB962C8B-B14F-4D97-AF65-F5344CB8AC3E}">
        <p14:creationId xmlns:p14="http://schemas.microsoft.com/office/powerpoint/2010/main" val="37404418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9401EE1E-1982-4175-8D3C-C7DFC40E7E98}" type="datetimeFigureOut">
              <a:rPr lang="en-US" smtClean="0"/>
              <a:t>9/15/19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690050C-0D3E-4225-8964-A288065F6D5F}" type="slidenum">
              <a:rPr lang="en-US" smtClean="0"/>
              <a:t>‹#›</a:t>
            </a:fld>
            <a:endParaRPr lang="en-US"/>
          </a:p>
        </p:txBody>
      </p:sp>
    </p:spTree>
    <p:extLst>
      <p:ext uri="{BB962C8B-B14F-4D97-AF65-F5344CB8AC3E}">
        <p14:creationId xmlns:p14="http://schemas.microsoft.com/office/powerpoint/2010/main" val="3482103044"/>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401EE1E-1982-4175-8D3C-C7DFC40E7E98}" type="datetimeFigureOut">
              <a:rPr lang="en-US" smtClean="0"/>
              <a:t>9/15/19</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690050C-0D3E-4225-8964-A288065F6D5F}" type="slidenum">
              <a:rPr lang="en-US" smtClean="0"/>
              <a:t>‹#›</a:t>
            </a:fld>
            <a:endParaRPr lang="en-US"/>
          </a:p>
        </p:txBody>
      </p:sp>
    </p:spTree>
    <p:extLst>
      <p:ext uri="{BB962C8B-B14F-4D97-AF65-F5344CB8AC3E}">
        <p14:creationId xmlns:p14="http://schemas.microsoft.com/office/powerpoint/2010/main" val="112087589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1.tif"/></Relationships>
</file>

<file path=ppt/slides/_rels/slide2.xml.rels><?xml version="1.0" encoding="UTF-8" standalone="yes"?>
<Relationships xmlns="http://schemas.openxmlformats.org/package/2006/relationships"><Relationship Id="rId3" Type="http://schemas.openxmlformats.org/officeDocument/2006/relationships/image" Target="../media/image3.tiff"/><Relationship Id="rId4" Type="http://schemas.openxmlformats.org/officeDocument/2006/relationships/image" Target="../media/image4.tiff"/><Relationship Id="rId1" Type="http://schemas.openxmlformats.org/officeDocument/2006/relationships/slideLayout" Target="../slideLayouts/slideLayout2.xml"/><Relationship Id="rId2" Type="http://schemas.openxmlformats.org/officeDocument/2006/relationships/image" Target="../media/image2.tiff"/></Relationships>
</file>

<file path=ppt/slides/_rels/slide3.xml.rels><?xml version="1.0" encoding="UTF-8" standalone="yes"?>
<Relationships xmlns="http://schemas.openxmlformats.org/package/2006/relationships"><Relationship Id="rId3" Type="http://schemas.openxmlformats.org/officeDocument/2006/relationships/image" Target="../media/image6.tiff"/><Relationship Id="rId4" Type="http://schemas.openxmlformats.org/officeDocument/2006/relationships/image" Target="../media/image7.tiff"/><Relationship Id="rId1" Type="http://schemas.openxmlformats.org/officeDocument/2006/relationships/slideLayout" Target="../slideLayouts/slideLayout2.xml"/><Relationship Id="rId2" Type="http://schemas.openxmlformats.org/officeDocument/2006/relationships/image" Target="../media/image5.tiff"/></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png"/><Relationship Id="rId1" Type="http://schemas.openxmlformats.org/officeDocument/2006/relationships/slideLayout" Target="../slideLayouts/slideLayout2.xml"/><Relationship Id="rId2" Type="http://schemas.openxmlformats.org/officeDocument/2006/relationships/image" Target="../media/image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037122" y="32084"/>
            <a:ext cx="2263120" cy="338554"/>
          </a:xfrm>
          <a:prstGeom prst="rect">
            <a:avLst/>
          </a:prstGeom>
          <a:noFill/>
        </p:spPr>
        <p:txBody>
          <a:bodyPr wrap="none" rtlCol="0">
            <a:spAutoFit/>
          </a:bodyPr>
          <a:lstStyle/>
          <a:p>
            <a:r>
              <a:rPr lang="en-US" sz="1600" b="1" dirty="0">
                <a:latin typeface="Times New Roman" panose="02020603050405020304" pitchFamily="18" charset="0"/>
                <a:cs typeface="Times New Roman" panose="02020603050405020304" pitchFamily="18" charset="0"/>
              </a:rPr>
              <a:t>Supplemental Figure 1.</a:t>
            </a:r>
          </a:p>
        </p:txBody>
      </p:sp>
      <p:sp>
        <p:nvSpPr>
          <p:cNvPr id="5" name="TextBox 4"/>
          <p:cNvSpPr txBox="1"/>
          <p:nvPr/>
        </p:nvSpPr>
        <p:spPr>
          <a:xfrm>
            <a:off x="1049154" y="4700747"/>
            <a:ext cx="8856846" cy="2123658"/>
          </a:xfrm>
          <a:prstGeom prst="rect">
            <a:avLst/>
          </a:prstGeom>
          <a:noFill/>
        </p:spPr>
        <p:txBody>
          <a:bodyPr wrap="square" rtlCol="0">
            <a:spAutoFit/>
          </a:bodyPr>
          <a:lstStyle/>
          <a:p>
            <a:pPr algn="just"/>
            <a:r>
              <a:rPr lang="en-US" sz="1200" b="1" u="sng" dirty="0">
                <a:latin typeface="Times New Roman" panose="02020603050405020304" pitchFamily="18" charset="0"/>
                <a:cs typeface="Times New Roman" panose="02020603050405020304" pitchFamily="18" charset="0"/>
              </a:rPr>
              <a:t>Supplemental Figure 1.</a:t>
            </a:r>
            <a:r>
              <a:rPr lang="en-US" sz="1200" b="1" dirty="0">
                <a:latin typeface="Times New Roman" panose="02020603050405020304" pitchFamily="18" charset="0"/>
                <a:cs typeface="Times New Roman" panose="02020603050405020304" pitchFamily="18" charset="0"/>
              </a:rPr>
              <a:t> </a:t>
            </a:r>
            <a:r>
              <a:rPr lang="en-US" sz="1200" dirty="0">
                <a:latin typeface="Times New Roman" panose="02020603050405020304" pitchFamily="18" charset="0"/>
                <a:cs typeface="Times New Roman" panose="02020603050405020304" pitchFamily="18" charset="0"/>
              </a:rPr>
              <a:t>Immunohistochemical (IHC) profiling of the primary retroperitoneal sarcoma consistent with high-grade, unclassified round cell sarcoma. </a:t>
            </a:r>
            <a:r>
              <a:rPr lang="en-US" sz="1200" b="1" dirty="0">
                <a:latin typeface="Times New Roman" panose="02020603050405020304" pitchFamily="18" charset="0"/>
                <a:cs typeface="Times New Roman" panose="02020603050405020304" pitchFamily="18" charset="0"/>
              </a:rPr>
              <a:t>A)</a:t>
            </a:r>
            <a:r>
              <a:rPr lang="en-US" sz="1200" dirty="0">
                <a:latin typeface="Times New Roman" panose="02020603050405020304" pitchFamily="18" charset="0"/>
                <a:cs typeface="Times New Roman" panose="02020603050405020304" pitchFamily="18" charset="0"/>
              </a:rPr>
              <a:t> Hi-powered 400X magnification view of 10% formalin-fixed, 4-5 </a:t>
            </a:r>
            <a:r>
              <a:rPr lang="en-US" sz="1200" dirty="0">
                <a:latin typeface="Times New Roman" panose="02020603050405020304" pitchFamily="18" charset="0"/>
                <a:cs typeface="Times New Roman" panose="02020603050405020304" pitchFamily="18" charset="0"/>
                <a:sym typeface="Symbol" panose="05050102010706020507" pitchFamily="18" charset="2"/>
              </a:rPr>
              <a:t>m sectioned, </a:t>
            </a:r>
            <a:r>
              <a:rPr lang="en-US" sz="1200" dirty="0">
                <a:latin typeface="Times New Roman" panose="02020603050405020304" pitchFamily="18" charset="0"/>
                <a:cs typeface="Times New Roman" panose="02020603050405020304" pitchFamily="18" charset="0"/>
              </a:rPr>
              <a:t>hematoxylin and eosin stained initial core needle biopsy demonstrating a poorly differentiated neoplasm composed of round cells with hyperchromatic nuclei, and high </a:t>
            </a:r>
            <a:r>
              <a:rPr lang="en-US" sz="1200" dirty="0" err="1">
                <a:latin typeface="Times New Roman" panose="02020603050405020304" pitchFamily="18" charset="0"/>
                <a:cs typeface="Times New Roman" panose="02020603050405020304" pitchFamily="18" charset="0"/>
              </a:rPr>
              <a:t>nuclear:cytoplasm</a:t>
            </a:r>
            <a:r>
              <a:rPr lang="en-US" sz="1200" dirty="0">
                <a:latin typeface="Times New Roman" panose="02020603050405020304" pitchFamily="18" charset="0"/>
                <a:cs typeface="Times New Roman" panose="02020603050405020304" pitchFamily="18" charset="0"/>
              </a:rPr>
              <a:t> ratio. </a:t>
            </a:r>
            <a:r>
              <a:rPr lang="en-US" sz="1200" b="1" dirty="0" smtClean="0">
                <a:latin typeface="Times New Roman" panose="02020603050405020304" pitchFamily="18" charset="0"/>
                <a:cs typeface="Times New Roman" panose="02020603050405020304" pitchFamily="18" charset="0"/>
              </a:rPr>
              <a:t>B)</a:t>
            </a:r>
            <a:r>
              <a:rPr lang="en-US" sz="1200" dirty="0" smtClean="0">
                <a:latin typeface="Times New Roman" panose="02020603050405020304" pitchFamily="18" charset="0"/>
                <a:cs typeface="Times New Roman" panose="02020603050405020304" pitchFamily="18" charset="0"/>
              </a:rPr>
              <a:t> </a:t>
            </a:r>
            <a:r>
              <a:rPr lang="en-US" sz="1200" dirty="0">
                <a:latin typeface="Times New Roman" panose="02020603050405020304" pitchFamily="18" charset="0"/>
                <a:cs typeface="Times New Roman" panose="02020603050405020304" pitchFamily="18" charset="0"/>
              </a:rPr>
              <a:t>Re-biopsy of the primary retroperitoneal sarcoma at 40X magnification of 10% formalin-fixed, 4-5 </a:t>
            </a:r>
            <a:r>
              <a:rPr lang="en-US" sz="1200" dirty="0">
                <a:latin typeface="Times New Roman" panose="02020603050405020304" pitchFamily="18" charset="0"/>
                <a:cs typeface="Times New Roman" panose="02020603050405020304" pitchFamily="18" charset="0"/>
                <a:sym typeface="Symbol" panose="05050102010706020507" pitchFamily="18" charset="2"/>
              </a:rPr>
              <a:t>m sectioned tissue showing </a:t>
            </a:r>
            <a:r>
              <a:rPr lang="en-US" sz="1200" dirty="0">
                <a:latin typeface="Times New Roman" panose="02020603050405020304" pitchFamily="18" charset="0"/>
                <a:cs typeface="Times New Roman" panose="02020603050405020304" pitchFamily="18" charset="0"/>
              </a:rPr>
              <a:t>with round-to-short spindled cells in a </a:t>
            </a:r>
            <a:r>
              <a:rPr lang="en-US" sz="1200" dirty="0" err="1">
                <a:latin typeface="Times New Roman" panose="02020603050405020304" pitchFamily="18" charset="0"/>
                <a:cs typeface="Times New Roman" panose="02020603050405020304" pitchFamily="18" charset="0"/>
              </a:rPr>
              <a:t>myxoid</a:t>
            </a:r>
            <a:r>
              <a:rPr lang="en-US" sz="1200" dirty="0">
                <a:latin typeface="Times New Roman" panose="02020603050405020304" pitchFamily="18" charset="0"/>
                <a:cs typeface="Times New Roman" panose="02020603050405020304" pitchFamily="18" charset="0"/>
              </a:rPr>
              <a:t> stroma. </a:t>
            </a:r>
            <a:r>
              <a:rPr lang="en-US" sz="1200" b="1" dirty="0">
                <a:latin typeface="Times New Roman" panose="02020603050405020304" pitchFamily="18" charset="0"/>
                <a:cs typeface="Times New Roman" panose="02020603050405020304" pitchFamily="18" charset="0"/>
              </a:rPr>
              <a:t>C)</a:t>
            </a:r>
            <a:r>
              <a:rPr lang="en-US" sz="1200" dirty="0">
                <a:latin typeface="Times New Roman" panose="02020603050405020304" pitchFamily="18" charset="0"/>
                <a:cs typeface="Times New Roman" panose="02020603050405020304" pitchFamily="18" charset="0"/>
              </a:rPr>
              <a:t> IHC staining using validated antibodies against INI1 (clone MRQ-27, </a:t>
            </a:r>
            <a:r>
              <a:rPr lang="en-US" sz="1200" dirty="0" err="1">
                <a:latin typeface="Times New Roman" panose="02020603050405020304" pitchFamily="18" charset="0"/>
                <a:cs typeface="Times New Roman" panose="02020603050405020304" pitchFamily="18" charset="0"/>
              </a:rPr>
              <a:t>CellMarque</a:t>
            </a:r>
            <a:r>
              <a:rPr lang="en-US" sz="1200" dirty="0">
                <a:latin typeface="Times New Roman" panose="02020603050405020304" pitchFamily="18" charset="0"/>
                <a:cs typeface="Times New Roman" panose="02020603050405020304" pitchFamily="18" charset="0"/>
              </a:rPr>
              <a:t>) demonstrating loss of expression in the tumor cells. </a:t>
            </a:r>
            <a:r>
              <a:rPr lang="en-US" sz="1200" b="1" dirty="0">
                <a:latin typeface="Times New Roman" panose="02020603050405020304" pitchFamily="18" charset="0"/>
                <a:cs typeface="Times New Roman" panose="02020603050405020304" pitchFamily="18" charset="0"/>
              </a:rPr>
              <a:t>D) </a:t>
            </a:r>
            <a:r>
              <a:rPr lang="en-US" sz="1200" dirty="0">
                <a:latin typeface="Times New Roman" panose="02020603050405020304" pitchFamily="18" charset="0"/>
                <a:cs typeface="Times New Roman" panose="02020603050405020304" pitchFamily="18" charset="0"/>
              </a:rPr>
              <a:t>Tumor cells show strong expression of vimentin (clone V9, </a:t>
            </a:r>
            <a:r>
              <a:rPr lang="en-US" sz="1200" dirty="0" err="1">
                <a:latin typeface="Times New Roman" panose="02020603050405020304" pitchFamily="18" charset="0"/>
                <a:cs typeface="Times New Roman" panose="02020603050405020304" pitchFamily="18" charset="0"/>
              </a:rPr>
              <a:t>Ventana</a:t>
            </a:r>
            <a:r>
              <a:rPr lang="en-US" sz="1200" dirty="0">
                <a:latin typeface="Times New Roman" panose="02020603050405020304" pitchFamily="18" charset="0"/>
                <a:cs typeface="Times New Roman" panose="02020603050405020304" pitchFamily="18" charset="0"/>
              </a:rPr>
              <a:t>). </a:t>
            </a:r>
            <a:r>
              <a:rPr lang="en-US" sz="1200" b="1" dirty="0">
                <a:latin typeface="Times New Roman" panose="02020603050405020304" pitchFamily="18" charset="0"/>
                <a:cs typeface="Times New Roman" panose="02020603050405020304" pitchFamily="18" charset="0"/>
              </a:rPr>
              <a:t>E)</a:t>
            </a:r>
            <a:r>
              <a:rPr lang="en-US" sz="1200" dirty="0">
                <a:latin typeface="Times New Roman" panose="02020603050405020304" pitchFamily="18" charset="0"/>
                <a:cs typeface="Times New Roman" panose="02020603050405020304" pitchFamily="18" charset="0"/>
              </a:rPr>
              <a:t> IHC staining for smooth muscle actin (SMA; clone 1A4, </a:t>
            </a:r>
            <a:r>
              <a:rPr lang="en-US" sz="1200" dirty="0" err="1">
                <a:latin typeface="Times New Roman" panose="02020603050405020304" pitchFamily="18" charset="0"/>
                <a:cs typeface="Times New Roman" panose="02020603050405020304" pitchFamily="18" charset="0"/>
              </a:rPr>
              <a:t>CellMarque</a:t>
            </a:r>
            <a:r>
              <a:rPr lang="en-US" sz="1200" dirty="0">
                <a:latin typeface="Times New Roman" panose="02020603050405020304" pitchFamily="18" charset="0"/>
                <a:cs typeface="Times New Roman" panose="02020603050405020304" pitchFamily="18" charset="0"/>
              </a:rPr>
              <a:t>) was negative in tumor cells. </a:t>
            </a:r>
            <a:r>
              <a:rPr lang="en-US" sz="1200" b="1" dirty="0">
                <a:latin typeface="Times New Roman" panose="02020603050405020304" pitchFamily="18" charset="0"/>
                <a:cs typeface="Times New Roman" panose="02020603050405020304" pitchFamily="18" charset="0"/>
              </a:rPr>
              <a:t>F)</a:t>
            </a:r>
            <a:r>
              <a:rPr lang="en-US" sz="1200" dirty="0">
                <a:latin typeface="Times New Roman" panose="02020603050405020304" pitchFamily="18" charset="0"/>
                <a:cs typeface="Times New Roman" panose="02020603050405020304" pitchFamily="18" charset="0"/>
              </a:rPr>
              <a:t> IHC staining for cytokeratin AE1/AE3 (CK; clone AE1/AE2/PCK26, </a:t>
            </a:r>
            <a:r>
              <a:rPr lang="en-US" sz="1200" dirty="0" err="1">
                <a:latin typeface="Times New Roman" panose="02020603050405020304" pitchFamily="18" charset="0"/>
                <a:cs typeface="Times New Roman" panose="02020603050405020304" pitchFamily="18" charset="0"/>
              </a:rPr>
              <a:t>Ventana</a:t>
            </a:r>
            <a:r>
              <a:rPr lang="en-US" sz="1200" dirty="0">
                <a:latin typeface="Times New Roman" panose="02020603050405020304" pitchFamily="18" charset="0"/>
                <a:cs typeface="Times New Roman" panose="02020603050405020304" pitchFamily="18" charset="0"/>
              </a:rPr>
              <a:t>) was also negative in tumor cells. C/D/E/F are at 40X magnification. Tumor cells were positive for SALL4 (clone 6E3, </a:t>
            </a:r>
            <a:r>
              <a:rPr lang="en-US" sz="1200" dirty="0" err="1">
                <a:latin typeface="Times New Roman" panose="02020603050405020304" pitchFamily="18" charset="0"/>
                <a:cs typeface="Times New Roman" panose="02020603050405020304" pitchFamily="18" charset="0"/>
              </a:rPr>
              <a:t>Biocare</a:t>
            </a:r>
            <a:r>
              <a:rPr lang="en-US" sz="1200" dirty="0">
                <a:latin typeface="Times New Roman" panose="02020603050405020304" pitchFamily="18" charset="0"/>
                <a:cs typeface="Times New Roman" panose="02020603050405020304" pitchFamily="18" charset="0"/>
              </a:rPr>
              <a:t> Medical), focally positive for CD31 (clone JC70, Cell Marque), and negative for S100 (polyclonal, </a:t>
            </a:r>
            <a:r>
              <a:rPr lang="en-US" sz="1200" dirty="0" err="1">
                <a:latin typeface="Times New Roman" panose="02020603050405020304" pitchFamily="18" charset="0"/>
                <a:cs typeface="Times New Roman" panose="02020603050405020304" pitchFamily="18" charset="0"/>
              </a:rPr>
              <a:t>Ventana</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caldesmon</a:t>
            </a:r>
            <a:r>
              <a:rPr lang="en-US" sz="1200" dirty="0">
                <a:latin typeface="Times New Roman" panose="02020603050405020304" pitchFamily="18" charset="0"/>
                <a:cs typeface="Times New Roman" panose="02020603050405020304" pitchFamily="18" charset="0"/>
              </a:rPr>
              <a:t> (clone h-CD, </a:t>
            </a:r>
            <a:r>
              <a:rPr lang="en-US" sz="1200" dirty="0" err="1">
                <a:latin typeface="Times New Roman" panose="02020603050405020304" pitchFamily="18" charset="0"/>
                <a:cs typeface="Times New Roman" panose="02020603050405020304" pitchFamily="18" charset="0"/>
              </a:rPr>
              <a:t>Dako</a:t>
            </a:r>
            <a:r>
              <a:rPr lang="en-US" sz="1200" dirty="0">
                <a:latin typeface="Times New Roman" panose="02020603050405020304" pitchFamily="18" charset="0"/>
                <a:cs typeface="Times New Roman" panose="02020603050405020304" pitchFamily="18" charset="0"/>
              </a:rPr>
              <a:t>), CD34 (clone </a:t>
            </a:r>
            <a:r>
              <a:rPr lang="en-US" sz="1200" dirty="0" err="1">
                <a:latin typeface="Times New Roman" panose="02020603050405020304" pitchFamily="18" charset="0"/>
                <a:cs typeface="Times New Roman" panose="02020603050405020304" pitchFamily="18" charset="0"/>
              </a:rPr>
              <a:t>QBEnd</a:t>
            </a:r>
            <a:r>
              <a:rPr lang="en-US" sz="1200" dirty="0">
                <a:latin typeface="Times New Roman" panose="02020603050405020304" pitchFamily="18" charset="0"/>
                <a:cs typeface="Times New Roman" panose="02020603050405020304" pitchFamily="18" charset="0"/>
              </a:rPr>
              <a:t>/10, </a:t>
            </a:r>
            <a:r>
              <a:rPr lang="en-US" sz="1200" dirty="0" err="1">
                <a:latin typeface="Times New Roman" panose="02020603050405020304" pitchFamily="18" charset="0"/>
                <a:cs typeface="Times New Roman" panose="02020603050405020304" pitchFamily="18" charset="0"/>
              </a:rPr>
              <a:t>Ventana</a:t>
            </a:r>
            <a:r>
              <a:rPr lang="en-US" sz="1200" dirty="0">
                <a:latin typeface="Times New Roman" panose="02020603050405020304" pitchFamily="18" charset="0"/>
                <a:cs typeface="Times New Roman" panose="02020603050405020304" pitchFamily="18" charset="0"/>
              </a:rPr>
              <a:t>), CK20 (clone L26, </a:t>
            </a:r>
            <a:r>
              <a:rPr lang="en-US" sz="1200" dirty="0" err="1">
                <a:latin typeface="Times New Roman" panose="02020603050405020304" pitchFamily="18" charset="0"/>
                <a:cs typeface="Times New Roman" panose="02020603050405020304" pitchFamily="18" charset="0"/>
              </a:rPr>
              <a:t>Ventana</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desmin</a:t>
            </a:r>
            <a:r>
              <a:rPr lang="en-US" sz="1200" dirty="0">
                <a:latin typeface="Times New Roman" panose="02020603050405020304" pitchFamily="18" charset="0"/>
                <a:cs typeface="Times New Roman" panose="02020603050405020304" pitchFamily="18" charset="0"/>
              </a:rPr>
              <a:t> (clone DE-R-11), TTF-1 (clone 8G7G3-1), and inhibin by IHC (not shown). </a:t>
            </a:r>
            <a:endParaRPr lang="en-US" sz="1200" b="1" dirty="0">
              <a:latin typeface="Times New Roman" panose="02020603050405020304" pitchFamily="18" charset="0"/>
              <a:cs typeface="Times New Roman" panose="02020603050405020304" pitchFamily="18" charset="0"/>
            </a:endParaRPr>
          </a:p>
        </p:txBody>
      </p:sp>
      <p:grpSp>
        <p:nvGrpSpPr>
          <p:cNvPr id="12" name="Group 11"/>
          <p:cNvGrpSpPr/>
          <p:nvPr/>
        </p:nvGrpSpPr>
        <p:grpSpPr>
          <a:xfrm>
            <a:off x="1127760" y="338554"/>
            <a:ext cx="8778240" cy="4426361"/>
            <a:chOff x="1127760" y="338554"/>
            <a:chExt cx="8778240" cy="4426361"/>
          </a:xfrm>
        </p:grpSpPr>
        <p:grpSp>
          <p:nvGrpSpPr>
            <p:cNvPr id="3" name="Group 2"/>
            <p:cNvGrpSpPr/>
            <p:nvPr/>
          </p:nvGrpSpPr>
          <p:grpSpPr>
            <a:xfrm>
              <a:off x="1127760" y="338554"/>
              <a:ext cx="8778240" cy="4426361"/>
              <a:chOff x="1127760" y="338554"/>
              <a:chExt cx="8778240" cy="4426361"/>
            </a:xfrm>
          </p:grpSpPr>
          <p:pic>
            <p:nvPicPr>
              <p:cNvPr id="17" name="Picture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7760" y="338554"/>
                <a:ext cx="8778240" cy="4426361"/>
              </a:xfrm>
              <a:prstGeom prst="rect">
                <a:avLst/>
              </a:prstGeom>
            </p:spPr>
          </p:pic>
          <p:sp>
            <p:nvSpPr>
              <p:cNvPr id="2" name="TextBox 1"/>
              <p:cNvSpPr txBox="1"/>
              <p:nvPr/>
            </p:nvSpPr>
            <p:spPr>
              <a:xfrm>
                <a:off x="1158240" y="384274"/>
                <a:ext cx="351378" cy="369332"/>
              </a:xfrm>
              <a:prstGeom prst="rect">
                <a:avLst/>
              </a:prstGeom>
              <a:solidFill>
                <a:schemeClr val="bg1"/>
              </a:solidFill>
              <a:ln w="12700">
                <a:solidFill>
                  <a:schemeClr val="tx1"/>
                </a:solidFill>
              </a:ln>
            </p:spPr>
            <p:txBody>
              <a:bodyPr wrap="none" rtlCol="0">
                <a:spAutoFit/>
              </a:bodyPr>
              <a:lstStyle/>
              <a:p>
                <a:r>
                  <a:rPr lang="en-US" dirty="0">
                    <a:latin typeface="Times New Roman" panose="02020603050405020304" pitchFamily="18" charset="0"/>
                    <a:cs typeface="Times New Roman" panose="02020603050405020304" pitchFamily="18" charset="0"/>
                  </a:rPr>
                  <a:t>A</a:t>
                </a:r>
              </a:p>
            </p:txBody>
          </p:sp>
          <p:sp>
            <p:nvSpPr>
              <p:cNvPr id="6" name="TextBox 5"/>
              <p:cNvSpPr txBox="1"/>
              <p:nvPr/>
            </p:nvSpPr>
            <p:spPr>
              <a:xfrm>
                <a:off x="4084320" y="384274"/>
                <a:ext cx="338554" cy="369332"/>
              </a:xfrm>
              <a:prstGeom prst="rect">
                <a:avLst/>
              </a:prstGeom>
              <a:solidFill>
                <a:schemeClr val="bg1"/>
              </a:solidFill>
              <a:ln w="12700">
                <a:solidFill>
                  <a:schemeClr val="tx1"/>
                </a:solidFill>
              </a:ln>
            </p:spPr>
            <p:txBody>
              <a:bodyPr wrap="none" rtlCol="0">
                <a:spAutoFit/>
              </a:bodyPr>
              <a:lstStyle/>
              <a:p>
                <a:r>
                  <a:rPr lang="en-US" dirty="0">
                    <a:latin typeface="Times New Roman" panose="02020603050405020304" pitchFamily="18" charset="0"/>
                    <a:cs typeface="Times New Roman" panose="02020603050405020304" pitchFamily="18" charset="0"/>
                  </a:rPr>
                  <a:t>B</a:t>
                </a:r>
              </a:p>
            </p:txBody>
          </p:sp>
          <p:sp>
            <p:nvSpPr>
              <p:cNvPr id="7" name="TextBox 6"/>
              <p:cNvSpPr txBox="1"/>
              <p:nvPr/>
            </p:nvSpPr>
            <p:spPr>
              <a:xfrm>
                <a:off x="6995160" y="384274"/>
                <a:ext cx="338554" cy="369332"/>
              </a:xfrm>
              <a:prstGeom prst="rect">
                <a:avLst/>
              </a:prstGeom>
              <a:solidFill>
                <a:schemeClr val="bg1"/>
              </a:solidFill>
              <a:ln w="12700">
                <a:solidFill>
                  <a:schemeClr val="tx1"/>
                </a:solidFill>
              </a:ln>
            </p:spPr>
            <p:txBody>
              <a:bodyPr wrap="none" rtlCol="0">
                <a:spAutoFit/>
              </a:bodyPr>
              <a:lstStyle/>
              <a:p>
                <a:r>
                  <a:rPr lang="en-US" dirty="0">
                    <a:latin typeface="Times New Roman" panose="02020603050405020304" pitchFamily="18" charset="0"/>
                    <a:cs typeface="Times New Roman" panose="02020603050405020304" pitchFamily="18" charset="0"/>
                  </a:rPr>
                  <a:t>C</a:t>
                </a:r>
              </a:p>
            </p:txBody>
          </p:sp>
          <p:sp>
            <p:nvSpPr>
              <p:cNvPr id="8" name="TextBox 7"/>
              <p:cNvSpPr txBox="1"/>
              <p:nvPr/>
            </p:nvSpPr>
            <p:spPr>
              <a:xfrm>
                <a:off x="1171064" y="2574594"/>
                <a:ext cx="351378" cy="369332"/>
              </a:xfrm>
              <a:prstGeom prst="rect">
                <a:avLst/>
              </a:prstGeom>
              <a:solidFill>
                <a:schemeClr val="bg1"/>
              </a:solidFill>
              <a:ln w="12700">
                <a:solidFill>
                  <a:schemeClr val="tx1"/>
                </a:solidFill>
              </a:ln>
            </p:spPr>
            <p:txBody>
              <a:bodyPr wrap="none" rtlCol="0">
                <a:spAutoFit/>
              </a:bodyPr>
              <a:lstStyle/>
              <a:p>
                <a:r>
                  <a:rPr lang="en-US" dirty="0">
                    <a:latin typeface="Times New Roman" panose="02020603050405020304" pitchFamily="18" charset="0"/>
                    <a:cs typeface="Times New Roman" panose="02020603050405020304" pitchFamily="18" charset="0"/>
                  </a:rPr>
                  <a:t>D</a:t>
                </a:r>
              </a:p>
            </p:txBody>
          </p:sp>
          <p:sp>
            <p:nvSpPr>
              <p:cNvPr id="9" name="TextBox 8"/>
              <p:cNvSpPr txBox="1"/>
              <p:nvPr/>
            </p:nvSpPr>
            <p:spPr>
              <a:xfrm>
                <a:off x="4071496" y="2574594"/>
                <a:ext cx="325730" cy="369332"/>
              </a:xfrm>
              <a:prstGeom prst="rect">
                <a:avLst/>
              </a:prstGeom>
              <a:solidFill>
                <a:schemeClr val="bg1"/>
              </a:solidFill>
              <a:ln w="12700">
                <a:solidFill>
                  <a:schemeClr val="tx1"/>
                </a:solidFill>
              </a:ln>
            </p:spPr>
            <p:txBody>
              <a:bodyPr wrap="none" rtlCol="0">
                <a:spAutoFit/>
              </a:bodyPr>
              <a:lstStyle/>
              <a:p>
                <a:r>
                  <a:rPr lang="en-US" dirty="0">
                    <a:latin typeface="Times New Roman" panose="02020603050405020304" pitchFamily="18" charset="0"/>
                    <a:cs typeface="Times New Roman" panose="02020603050405020304" pitchFamily="18" charset="0"/>
                  </a:rPr>
                  <a:t>E</a:t>
                </a:r>
              </a:p>
            </p:txBody>
          </p:sp>
          <p:sp>
            <p:nvSpPr>
              <p:cNvPr id="10" name="TextBox 9"/>
              <p:cNvSpPr txBox="1"/>
              <p:nvPr/>
            </p:nvSpPr>
            <p:spPr>
              <a:xfrm>
                <a:off x="7007984" y="2574594"/>
                <a:ext cx="325730" cy="369332"/>
              </a:xfrm>
              <a:prstGeom prst="rect">
                <a:avLst/>
              </a:prstGeom>
              <a:solidFill>
                <a:schemeClr val="bg1"/>
              </a:solidFill>
              <a:ln w="12700">
                <a:solidFill>
                  <a:schemeClr val="tx1"/>
                </a:solidFill>
              </a:ln>
            </p:spPr>
            <p:txBody>
              <a:bodyPr wrap="square" rtlCol="0">
                <a:spAutoFit/>
              </a:bodyPr>
              <a:lstStyle/>
              <a:p>
                <a:r>
                  <a:rPr lang="en-US" dirty="0">
                    <a:latin typeface="Times New Roman" panose="02020603050405020304" pitchFamily="18" charset="0"/>
                    <a:cs typeface="Times New Roman" panose="02020603050405020304" pitchFamily="18" charset="0"/>
                  </a:rPr>
                  <a:t>F</a:t>
                </a:r>
              </a:p>
            </p:txBody>
          </p:sp>
        </p:grpSp>
        <p:sp>
          <p:nvSpPr>
            <p:cNvPr id="11" name="TextBox 10"/>
            <p:cNvSpPr txBox="1"/>
            <p:nvPr/>
          </p:nvSpPr>
          <p:spPr>
            <a:xfrm>
              <a:off x="9220004" y="2141350"/>
              <a:ext cx="620683" cy="369332"/>
            </a:xfrm>
            <a:prstGeom prst="rect">
              <a:avLst/>
            </a:prstGeom>
            <a:solidFill>
              <a:schemeClr val="accent3">
                <a:lumMod val="20000"/>
                <a:lumOff val="80000"/>
              </a:schemeClr>
            </a:solidFill>
          </p:spPr>
          <p:txBody>
            <a:bodyPr wrap="none" rtlCol="0">
              <a:spAutoFit/>
            </a:bodyPr>
            <a:lstStyle/>
            <a:p>
              <a:r>
                <a:rPr lang="en-US" dirty="0">
                  <a:latin typeface="Times New Roman" panose="02020603050405020304" pitchFamily="18" charset="0"/>
                  <a:cs typeface="Times New Roman" panose="02020603050405020304" pitchFamily="18" charset="0"/>
                </a:rPr>
                <a:t>INI1</a:t>
              </a:r>
            </a:p>
          </p:txBody>
        </p:sp>
        <p:sp>
          <p:nvSpPr>
            <p:cNvPr id="14" name="TextBox 13"/>
            <p:cNvSpPr txBox="1"/>
            <p:nvPr/>
          </p:nvSpPr>
          <p:spPr>
            <a:xfrm>
              <a:off x="3008293" y="4328091"/>
              <a:ext cx="1005403" cy="369332"/>
            </a:xfrm>
            <a:prstGeom prst="rect">
              <a:avLst/>
            </a:prstGeom>
            <a:solidFill>
              <a:schemeClr val="accent3">
                <a:lumMod val="20000"/>
                <a:lumOff val="80000"/>
              </a:schemeClr>
            </a:solidFill>
          </p:spPr>
          <p:txBody>
            <a:bodyPr wrap="none" rtlCol="0">
              <a:spAutoFit/>
            </a:bodyPr>
            <a:lstStyle/>
            <a:p>
              <a:r>
                <a:rPr lang="en-US" dirty="0">
                  <a:latin typeface="Times New Roman" panose="02020603050405020304" pitchFamily="18" charset="0"/>
                  <a:cs typeface="Times New Roman" panose="02020603050405020304" pitchFamily="18" charset="0"/>
                </a:rPr>
                <a:t>vimentin</a:t>
              </a:r>
            </a:p>
          </p:txBody>
        </p:sp>
        <p:sp>
          <p:nvSpPr>
            <p:cNvPr id="15" name="TextBox 14"/>
            <p:cNvSpPr txBox="1"/>
            <p:nvPr/>
          </p:nvSpPr>
          <p:spPr>
            <a:xfrm>
              <a:off x="6253272" y="4328091"/>
              <a:ext cx="684803" cy="369332"/>
            </a:xfrm>
            <a:prstGeom prst="rect">
              <a:avLst/>
            </a:prstGeom>
            <a:solidFill>
              <a:schemeClr val="accent3">
                <a:lumMod val="20000"/>
                <a:lumOff val="80000"/>
              </a:schemeClr>
            </a:solidFill>
          </p:spPr>
          <p:txBody>
            <a:bodyPr wrap="none" rtlCol="0">
              <a:spAutoFit/>
            </a:bodyPr>
            <a:lstStyle/>
            <a:p>
              <a:r>
                <a:rPr lang="en-US" dirty="0">
                  <a:latin typeface="Times New Roman" panose="02020603050405020304" pitchFamily="18" charset="0"/>
                  <a:cs typeface="Times New Roman" panose="02020603050405020304" pitchFamily="18" charset="0"/>
                </a:rPr>
                <a:t>SMA</a:t>
              </a:r>
            </a:p>
          </p:txBody>
        </p:sp>
        <p:sp>
          <p:nvSpPr>
            <p:cNvPr id="16" name="TextBox 15"/>
            <p:cNvSpPr txBox="1"/>
            <p:nvPr/>
          </p:nvSpPr>
          <p:spPr>
            <a:xfrm>
              <a:off x="9330055" y="4317205"/>
              <a:ext cx="505267" cy="369332"/>
            </a:xfrm>
            <a:prstGeom prst="rect">
              <a:avLst/>
            </a:prstGeom>
            <a:solidFill>
              <a:schemeClr val="accent3">
                <a:lumMod val="20000"/>
                <a:lumOff val="80000"/>
              </a:schemeClr>
            </a:solidFill>
          </p:spPr>
          <p:txBody>
            <a:bodyPr wrap="none" rtlCol="0">
              <a:spAutoFit/>
            </a:bodyPr>
            <a:lstStyle/>
            <a:p>
              <a:r>
                <a:rPr lang="en-US" dirty="0">
                  <a:latin typeface="Times New Roman" panose="02020603050405020304" pitchFamily="18" charset="0"/>
                  <a:cs typeface="Times New Roman" panose="02020603050405020304" pitchFamily="18" charset="0"/>
                </a:rPr>
                <a:t>CK</a:t>
              </a:r>
            </a:p>
          </p:txBody>
        </p:sp>
      </p:grpSp>
    </p:spTree>
    <p:extLst>
      <p:ext uri="{BB962C8B-B14F-4D97-AF65-F5344CB8AC3E}">
        <p14:creationId xmlns:p14="http://schemas.microsoft.com/office/powerpoint/2010/main" val="1281261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1008239" y="79855"/>
            <a:ext cx="9466343" cy="5946439"/>
            <a:chOff x="1008239" y="79855"/>
            <a:chExt cx="9466343" cy="5946439"/>
          </a:xfrm>
        </p:grpSpPr>
        <p:sp>
          <p:nvSpPr>
            <p:cNvPr id="4" name="TextBox 3"/>
            <p:cNvSpPr txBox="1"/>
            <p:nvPr/>
          </p:nvSpPr>
          <p:spPr>
            <a:xfrm>
              <a:off x="1008239" y="79855"/>
              <a:ext cx="2229585" cy="338554"/>
            </a:xfrm>
            <a:prstGeom prst="rect">
              <a:avLst/>
            </a:prstGeom>
            <a:noFill/>
          </p:spPr>
          <p:txBody>
            <a:bodyPr wrap="none" rtlCol="0">
              <a:spAutoFit/>
            </a:bodyPr>
            <a:lstStyle/>
            <a:p>
              <a:r>
                <a:rPr lang="en-US" sz="1600" b="1" dirty="0">
                  <a:latin typeface="Times New Roman" panose="02020603050405020304" pitchFamily="18" charset="0"/>
                  <a:cs typeface="Times New Roman" panose="02020603050405020304" pitchFamily="18" charset="0"/>
                </a:rPr>
                <a:t>Supplemental Figure 2.</a:t>
              </a:r>
            </a:p>
          </p:txBody>
        </p:sp>
        <p:sp>
          <p:nvSpPr>
            <p:cNvPr id="5" name="TextBox 4"/>
            <p:cNvSpPr txBox="1"/>
            <p:nvPr/>
          </p:nvSpPr>
          <p:spPr>
            <a:xfrm>
              <a:off x="1008239" y="3243762"/>
              <a:ext cx="4780693" cy="2308324"/>
            </a:xfrm>
            <a:prstGeom prst="rect">
              <a:avLst/>
            </a:prstGeom>
            <a:noFill/>
          </p:spPr>
          <p:txBody>
            <a:bodyPr wrap="square" rtlCol="0">
              <a:spAutoFit/>
            </a:bodyPr>
            <a:lstStyle/>
            <a:p>
              <a:pPr algn="just"/>
              <a:r>
                <a:rPr lang="en-US" sz="1200" b="1" u="sng" dirty="0">
                  <a:latin typeface="Times New Roman" panose="02020603050405020304" pitchFamily="18" charset="0"/>
                  <a:cs typeface="Times New Roman" panose="02020603050405020304" pitchFamily="18" charset="0"/>
                </a:rPr>
                <a:t>Supplemental Figure 2.</a:t>
              </a:r>
              <a:r>
                <a:rPr lang="en-US" sz="1200" b="1" dirty="0">
                  <a:latin typeface="Times New Roman" panose="02020603050405020304" pitchFamily="18" charset="0"/>
                  <a:cs typeface="Times New Roman" panose="02020603050405020304" pitchFamily="18" charset="0"/>
                </a:rPr>
                <a:t> </a:t>
              </a:r>
              <a:r>
                <a:rPr lang="en-US" sz="1200" dirty="0">
                  <a:latin typeface="Times New Roman" panose="02020603050405020304" pitchFamily="18" charset="0"/>
                  <a:cs typeface="Times New Roman" panose="02020603050405020304" pitchFamily="18" charset="0"/>
                </a:rPr>
                <a:t>CT-guided core needle biopsy of a metastatic left supraclavicular lymph node outside of the primary radiation treatment field, and associated characterization of tumor infiltrating lymphocytes. </a:t>
              </a:r>
              <a:r>
                <a:rPr lang="en-US" sz="1200" b="1" dirty="0">
                  <a:latin typeface="Times New Roman" panose="02020603050405020304" pitchFamily="18" charset="0"/>
                  <a:cs typeface="Times New Roman" panose="02020603050405020304" pitchFamily="18" charset="0"/>
                </a:rPr>
                <a:t>A)</a:t>
              </a:r>
              <a:r>
                <a:rPr lang="en-US" sz="1200" dirty="0">
                  <a:latin typeface="Times New Roman" panose="02020603050405020304" pitchFamily="18" charset="0"/>
                  <a:cs typeface="Times New Roman" panose="02020603050405020304" pitchFamily="18" charset="0"/>
                </a:rPr>
                <a:t> Hematoxylin and eosin staining of 4-5 </a:t>
              </a:r>
              <a:r>
                <a:rPr lang="en-US" sz="1200" dirty="0">
                  <a:latin typeface="Times New Roman" panose="02020603050405020304" pitchFamily="18" charset="0"/>
                  <a:cs typeface="Times New Roman" panose="02020603050405020304" pitchFamily="18" charset="0"/>
                  <a:sym typeface="Symbol" panose="05050102010706020507" pitchFamily="18" charset="2"/>
                </a:rPr>
                <a:t>m thick sectioned, </a:t>
              </a:r>
              <a:r>
                <a:rPr lang="en-US" sz="1200" dirty="0">
                  <a:latin typeface="Times New Roman" panose="02020603050405020304" pitchFamily="18" charset="0"/>
                  <a:cs typeface="Times New Roman" panose="02020603050405020304" pitchFamily="18" charset="0"/>
                </a:rPr>
                <a:t>10% formalin fixed tissue demonstrates metastatic small round blue cell tumor, with high </a:t>
              </a:r>
              <a:r>
                <a:rPr lang="en-US" sz="1200" dirty="0" err="1">
                  <a:latin typeface="Times New Roman" panose="02020603050405020304" pitchFamily="18" charset="0"/>
                  <a:cs typeface="Times New Roman" panose="02020603050405020304" pitchFamily="18" charset="0"/>
                </a:rPr>
                <a:t>nuclear:cytoplasmic</a:t>
              </a:r>
              <a:r>
                <a:rPr lang="en-US" sz="1200" dirty="0">
                  <a:latin typeface="Times New Roman" panose="02020603050405020304" pitchFamily="18" charset="0"/>
                  <a:cs typeface="Times New Roman" panose="02020603050405020304" pitchFamily="18" charset="0"/>
                </a:rPr>
                <a:t> ratio positive for vimentin, non-reactive for CD45, EMA, AE1/AE3, CD99 by immunohistochemistry (IHC). </a:t>
              </a:r>
              <a:r>
                <a:rPr lang="en-US" sz="1200" b="1" dirty="0">
                  <a:latin typeface="Times New Roman" panose="02020603050405020304" pitchFamily="18" charset="0"/>
                  <a:cs typeface="Times New Roman" panose="02020603050405020304" pitchFamily="18" charset="0"/>
                </a:rPr>
                <a:t>B)</a:t>
              </a:r>
              <a:r>
                <a:rPr lang="en-US" sz="1200" dirty="0">
                  <a:latin typeface="Times New Roman" panose="02020603050405020304" pitchFamily="18" charset="0"/>
                  <a:cs typeface="Times New Roman" panose="02020603050405020304" pitchFamily="18" charset="0"/>
                </a:rPr>
                <a:t> IHC for CD4 demonstrates infiltrate through approximately 10% of the tumor area, mostly in areas of fibrosis, with patchy mild single-cell infiltration throughout the sample. </a:t>
              </a:r>
              <a:r>
                <a:rPr lang="en-US" sz="1200" b="1" dirty="0">
                  <a:latin typeface="Times New Roman" panose="02020603050405020304" pitchFamily="18" charset="0"/>
                  <a:cs typeface="Times New Roman" panose="02020603050405020304" pitchFamily="18" charset="0"/>
                </a:rPr>
                <a:t>C)</a:t>
              </a:r>
              <a:r>
                <a:rPr lang="en-US" sz="1200" dirty="0">
                  <a:latin typeface="Times New Roman" panose="02020603050405020304" pitchFamily="18" charset="0"/>
                  <a:cs typeface="Times New Roman" panose="02020603050405020304" pitchFamily="18" charset="0"/>
                </a:rPr>
                <a:t> IHC for CD8 demonstrating patchy single-cell infiltration through approximately 2% of the tumor area. The CD4:CD8 ratio is approximately 5:1. All images taken at 40X magnification.</a:t>
              </a:r>
              <a:endParaRPr lang="en-US" sz="1200" b="1" dirty="0">
                <a:latin typeface="Times New Roman" panose="02020603050405020304" pitchFamily="18" charset="0"/>
                <a:cs typeface="Times New Roman" panose="02020603050405020304" pitchFamily="18" charset="0"/>
              </a:endParaRPr>
            </a:p>
          </p:txBody>
        </p:sp>
        <p:grpSp>
          <p:nvGrpSpPr>
            <p:cNvPr id="13" name="Group 12"/>
            <p:cNvGrpSpPr/>
            <p:nvPr/>
          </p:nvGrpSpPr>
          <p:grpSpPr>
            <a:xfrm>
              <a:off x="1115150" y="415546"/>
              <a:ext cx="9359432" cy="5610748"/>
              <a:chOff x="1099910" y="612519"/>
              <a:chExt cx="9359432" cy="5633665"/>
            </a:xfrm>
          </p:grpSpPr>
          <p:pic>
            <p:nvPicPr>
              <p:cNvPr id="2" name="Picture 1"/>
              <p:cNvPicPr>
                <a:picLocks/>
              </p:cNvPicPr>
              <p:nvPr/>
            </p:nvPicPr>
            <p:blipFill>
              <a:blip r:embed="rId2" cstate="print">
                <a:extLst>
                  <a:ext uri="{28A0092B-C50C-407E-A947-70E740481C1C}">
                    <a14:useLocalDpi xmlns:a14="http://schemas.microsoft.com/office/drawing/2010/main" val="0"/>
                  </a:ext>
                </a:extLst>
              </a:blip>
              <a:stretch>
                <a:fillRect/>
              </a:stretch>
            </p:blipFill>
            <p:spPr>
              <a:xfrm>
                <a:off x="1121681" y="644035"/>
                <a:ext cx="4645152" cy="2770632"/>
              </a:xfrm>
              <a:prstGeom prst="rect">
                <a:avLst/>
              </a:prstGeom>
            </p:spPr>
          </p:pic>
          <p:pic>
            <p:nvPicPr>
              <p:cNvPr id="3" name="Picture 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798949" y="644035"/>
                <a:ext cx="4645152" cy="2770632"/>
              </a:xfrm>
              <a:prstGeom prst="rect">
                <a:avLst/>
              </a:prstGeom>
            </p:spPr>
          </p:pic>
          <p:sp>
            <p:nvSpPr>
              <p:cNvPr id="9" name="Rectangle 8"/>
              <p:cNvSpPr/>
              <p:nvPr/>
            </p:nvSpPr>
            <p:spPr>
              <a:xfrm>
                <a:off x="1099910" y="612519"/>
                <a:ext cx="9359432" cy="2813079"/>
              </a:xfrm>
              <a:prstGeom prst="rect">
                <a:avLst/>
              </a:prstGeom>
              <a:noFill/>
              <a:ln w="698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Connector 10"/>
              <p:cNvCxnSpPr/>
              <p:nvPr/>
            </p:nvCxnSpPr>
            <p:spPr>
              <a:xfrm flipH="1">
                <a:off x="5775328" y="647458"/>
                <a:ext cx="26539" cy="2804829"/>
              </a:xfrm>
              <a:prstGeom prst="line">
                <a:avLst/>
              </a:prstGeom>
              <a:ln w="69850">
                <a:solidFill>
                  <a:schemeClr val="tx1"/>
                </a:solidFill>
              </a:ln>
            </p:spPr>
            <p:style>
              <a:lnRef idx="1">
                <a:schemeClr val="accent1"/>
              </a:lnRef>
              <a:fillRef idx="0">
                <a:schemeClr val="accent1"/>
              </a:fillRef>
              <a:effectRef idx="0">
                <a:schemeClr val="accent1"/>
              </a:effectRef>
              <a:fontRef idx="minor">
                <a:schemeClr val="tx1"/>
              </a:fontRef>
            </p:style>
          </p:cxnSp>
          <p:pic>
            <p:nvPicPr>
              <p:cNvPr id="14" name="Picture 13"/>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5803303" y="3467445"/>
                <a:ext cx="4645152" cy="2770632"/>
              </a:xfrm>
              <a:prstGeom prst="rect">
                <a:avLst/>
              </a:prstGeom>
            </p:spPr>
          </p:pic>
          <p:sp>
            <p:nvSpPr>
              <p:cNvPr id="15" name="Rectangle 14"/>
              <p:cNvSpPr/>
              <p:nvPr/>
            </p:nvSpPr>
            <p:spPr>
              <a:xfrm>
                <a:off x="5776437" y="3425597"/>
                <a:ext cx="4682903" cy="2820587"/>
              </a:xfrm>
              <a:prstGeom prst="rect">
                <a:avLst/>
              </a:prstGeom>
              <a:noFill/>
              <a:ln w="698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9" name="TextBox 18"/>
            <p:cNvSpPr txBox="1"/>
            <p:nvPr/>
          </p:nvSpPr>
          <p:spPr>
            <a:xfrm>
              <a:off x="1145416" y="449087"/>
              <a:ext cx="351378" cy="369332"/>
            </a:xfrm>
            <a:prstGeom prst="rect">
              <a:avLst/>
            </a:prstGeom>
            <a:solidFill>
              <a:schemeClr val="bg1"/>
            </a:solidFill>
            <a:ln w="12700">
              <a:solidFill>
                <a:schemeClr val="tx1"/>
              </a:solidFill>
            </a:ln>
          </p:spPr>
          <p:txBody>
            <a:bodyPr wrap="none" rtlCol="0">
              <a:spAutoFit/>
            </a:bodyPr>
            <a:lstStyle/>
            <a:p>
              <a:r>
                <a:rPr lang="en-US" dirty="0">
                  <a:latin typeface="Times New Roman" panose="02020603050405020304" pitchFamily="18" charset="0"/>
                  <a:cs typeface="Times New Roman" panose="02020603050405020304" pitchFamily="18" charset="0"/>
                </a:rPr>
                <a:t>A</a:t>
              </a:r>
            </a:p>
          </p:txBody>
        </p:sp>
        <p:sp>
          <p:nvSpPr>
            <p:cNvPr id="20" name="TextBox 19"/>
            <p:cNvSpPr txBox="1"/>
            <p:nvPr/>
          </p:nvSpPr>
          <p:spPr>
            <a:xfrm>
              <a:off x="5845738" y="442795"/>
              <a:ext cx="338554" cy="369332"/>
            </a:xfrm>
            <a:prstGeom prst="rect">
              <a:avLst/>
            </a:prstGeom>
            <a:solidFill>
              <a:schemeClr val="bg1"/>
            </a:solidFill>
            <a:ln w="12700">
              <a:solidFill>
                <a:schemeClr val="tx1"/>
              </a:solidFill>
            </a:ln>
          </p:spPr>
          <p:txBody>
            <a:bodyPr wrap="none" rtlCol="0">
              <a:spAutoFit/>
            </a:bodyPr>
            <a:lstStyle/>
            <a:p>
              <a:r>
                <a:rPr lang="en-US" dirty="0">
                  <a:latin typeface="Times New Roman" panose="02020603050405020304" pitchFamily="18" charset="0"/>
                  <a:cs typeface="Times New Roman" panose="02020603050405020304" pitchFamily="18" charset="0"/>
                </a:rPr>
                <a:t>B</a:t>
              </a:r>
            </a:p>
          </p:txBody>
        </p:sp>
        <p:sp>
          <p:nvSpPr>
            <p:cNvPr id="21" name="TextBox 20"/>
            <p:cNvSpPr txBox="1"/>
            <p:nvPr/>
          </p:nvSpPr>
          <p:spPr>
            <a:xfrm>
              <a:off x="5829375" y="3258188"/>
              <a:ext cx="338554" cy="369332"/>
            </a:xfrm>
            <a:prstGeom prst="rect">
              <a:avLst/>
            </a:prstGeom>
            <a:solidFill>
              <a:schemeClr val="bg1"/>
            </a:solidFill>
            <a:ln w="12700">
              <a:solidFill>
                <a:schemeClr val="tx1"/>
              </a:solidFill>
            </a:ln>
          </p:spPr>
          <p:txBody>
            <a:bodyPr wrap="none" rtlCol="0">
              <a:spAutoFit/>
            </a:bodyPr>
            <a:lstStyle/>
            <a:p>
              <a:r>
                <a:rPr lang="en-US" dirty="0">
                  <a:latin typeface="Times New Roman" panose="02020603050405020304" pitchFamily="18" charset="0"/>
                  <a:cs typeface="Times New Roman" panose="02020603050405020304" pitchFamily="18" charset="0"/>
                </a:rPr>
                <a:t>C</a:t>
              </a:r>
            </a:p>
          </p:txBody>
        </p:sp>
        <p:sp>
          <p:nvSpPr>
            <p:cNvPr id="17" name="TextBox 16"/>
            <p:cNvSpPr txBox="1"/>
            <p:nvPr/>
          </p:nvSpPr>
          <p:spPr>
            <a:xfrm>
              <a:off x="9811866" y="2812322"/>
              <a:ext cx="620683" cy="369332"/>
            </a:xfrm>
            <a:prstGeom prst="rect">
              <a:avLst/>
            </a:prstGeom>
            <a:solidFill>
              <a:schemeClr val="accent3">
                <a:lumMod val="20000"/>
                <a:lumOff val="80000"/>
              </a:schemeClr>
            </a:solidFill>
          </p:spPr>
          <p:txBody>
            <a:bodyPr wrap="none" rtlCol="0">
              <a:spAutoFit/>
            </a:bodyPr>
            <a:lstStyle/>
            <a:p>
              <a:r>
                <a:rPr lang="en-US" dirty="0">
                  <a:latin typeface="Times New Roman" panose="02020603050405020304" pitchFamily="18" charset="0"/>
                  <a:cs typeface="Times New Roman" panose="02020603050405020304" pitchFamily="18" charset="0"/>
                </a:rPr>
                <a:t>CD4</a:t>
              </a:r>
            </a:p>
          </p:txBody>
        </p:sp>
        <p:sp>
          <p:nvSpPr>
            <p:cNvPr id="18" name="TextBox 17"/>
            <p:cNvSpPr txBox="1"/>
            <p:nvPr/>
          </p:nvSpPr>
          <p:spPr>
            <a:xfrm>
              <a:off x="9811865" y="5619025"/>
              <a:ext cx="620683" cy="369332"/>
            </a:xfrm>
            <a:prstGeom prst="rect">
              <a:avLst/>
            </a:prstGeom>
            <a:solidFill>
              <a:schemeClr val="accent3">
                <a:lumMod val="20000"/>
                <a:lumOff val="80000"/>
              </a:schemeClr>
            </a:solidFill>
          </p:spPr>
          <p:txBody>
            <a:bodyPr wrap="none" rtlCol="0">
              <a:spAutoFit/>
            </a:bodyPr>
            <a:lstStyle/>
            <a:p>
              <a:r>
                <a:rPr lang="en-US" dirty="0">
                  <a:latin typeface="Times New Roman" panose="02020603050405020304" pitchFamily="18" charset="0"/>
                  <a:cs typeface="Times New Roman" panose="02020603050405020304" pitchFamily="18" charset="0"/>
                </a:rPr>
                <a:t>CD8</a:t>
              </a:r>
            </a:p>
          </p:txBody>
        </p:sp>
      </p:grpSp>
    </p:spTree>
    <p:extLst>
      <p:ext uri="{BB962C8B-B14F-4D97-AF65-F5344CB8AC3E}">
        <p14:creationId xmlns:p14="http://schemas.microsoft.com/office/powerpoint/2010/main" val="15262488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p:cNvGrpSpPr/>
          <p:nvPr/>
        </p:nvGrpSpPr>
        <p:grpSpPr>
          <a:xfrm>
            <a:off x="1008239" y="79855"/>
            <a:ext cx="9473387" cy="5946439"/>
            <a:chOff x="1008239" y="79855"/>
            <a:chExt cx="9473387" cy="5946439"/>
          </a:xfrm>
        </p:grpSpPr>
        <p:sp>
          <p:nvSpPr>
            <p:cNvPr id="4" name="TextBox 3"/>
            <p:cNvSpPr txBox="1"/>
            <p:nvPr/>
          </p:nvSpPr>
          <p:spPr>
            <a:xfrm>
              <a:off x="1008239" y="79855"/>
              <a:ext cx="2229585" cy="338554"/>
            </a:xfrm>
            <a:prstGeom prst="rect">
              <a:avLst/>
            </a:prstGeom>
            <a:noFill/>
          </p:spPr>
          <p:txBody>
            <a:bodyPr wrap="none" rtlCol="0">
              <a:spAutoFit/>
            </a:bodyPr>
            <a:lstStyle/>
            <a:p>
              <a:r>
                <a:rPr lang="en-US" sz="1600" b="1" dirty="0">
                  <a:latin typeface="Times New Roman" panose="02020603050405020304" pitchFamily="18" charset="0"/>
                  <a:cs typeface="Times New Roman" panose="02020603050405020304" pitchFamily="18" charset="0"/>
                </a:rPr>
                <a:t>Supplemental Figure 3.</a:t>
              </a:r>
            </a:p>
          </p:txBody>
        </p:sp>
        <p:pic>
          <p:nvPicPr>
            <p:cNvPr id="8" name="Picture 7"/>
            <p:cNvPicPr>
              <a:picLocks/>
            </p:cNvPicPr>
            <p:nvPr/>
          </p:nvPicPr>
          <p:blipFill>
            <a:blip r:embed="rId2" cstate="print">
              <a:extLst>
                <a:ext uri="{28A0092B-C50C-407E-A947-70E740481C1C}">
                  <a14:useLocalDpi xmlns:a14="http://schemas.microsoft.com/office/drawing/2010/main" val="0"/>
                </a:ext>
              </a:extLst>
            </a:blip>
            <a:stretch>
              <a:fillRect/>
            </a:stretch>
          </p:blipFill>
          <p:spPr>
            <a:xfrm>
              <a:off x="1146982" y="437051"/>
              <a:ext cx="4645152" cy="2761488"/>
            </a:xfrm>
            <a:prstGeom prst="rect">
              <a:avLst/>
            </a:prstGeom>
          </p:spPr>
        </p:pic>
        <p:pic>
          <p:nvPicPr>
            <p:cNvPr id="10" name="Picture 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836474" y="429113"/>
              <a:ext cx="4645152" cy="2761488"/>
            </a:xfrm>
            <a:prstGeom prst="rect">
              <a:avLst/>
            </a:prstGeom>
          </p:spPr>
        </p:pic>
        <p:pic>
          <p:nvPicPr>
            <p:cNvPr id="12" name="Picture 11"/>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5825588" y="3258188"/>
              <a:ext cx="4645152" cy="2761488"/>
            </a:xfrm>
            <a:prstGeom prst="rect">
              <a:avLst/>
            </a:prstGeom>
          </p:spPr>
        </p:pic>
        <p:sp>
          <p:nvSpPr>
            <p:cNvPr id="22" name="TextBox 21"/>
            <p:cNvSpPr txBox="1"/>
            <p:nvPr/>
          </p:nvSpPr>
          <p:spPr>
            <a:xfrm>
              <a:off x="1008239" y="3243762"/>
              <a:ext cx="4780693" cy="2308324"/>
            </a:xfrm>
            <a:prstGeom prst="rect">
              <a:avLst/>
            </a:prstGeom>
            <a:noFill/>
          </p:spPr>
          <p:txBody>
            <a:bodyPr wrap="square" rtlCol="0">
              <a:spAutoFit/>
            </a:bodyPr>
            <a:lstStyle/>
            <a:p>
              <a:pPr algn="just"/>
              <a:r>
                <a:rPr lang="en-US" sz="1200" b="1" u="sng" dirty="0">
                  <a:latin typeface="Times New Roman" panose="02020603050405020304" pitchFamily="18" charset="0"/>
                  <a:cs typeface="Times New Roman" panose="02020603050405020304" pitchFamily="18" charset="0"/>
                </a:rPr>
                <a:t>Supplemental Figure 3.</a:t>
              </a:r>
              <a:r>
                <a:rPr lang="en-US" sz="1200" b="1" dirty="0">
                  <a:latin typeface="Times New Roman" panose="02020603050405020304" pitchFamily="18" charset="0"/>
                  <a:cs typeface="Times New Roman" panose="02020603050405020304" pitchFamily="18" charset="0"/>
                </a:rPr>
                <a:t> </a:t>
              </a:r>
              <a:r>
                <a:rPr lang="en-US" sz="1200" dirty="0">
                  <a:latin typeface="Times New Roman" panose="02020603050405020304" pitchFamily="18" charset="0"/>
                  <a:cs typeface="Times New Roman" panose="02020603050405020304" pitchFamily="18" charset="0"/>
                </a:rPr>
                <a:t>CT-guided core needle re-biopsy of  the primary retroperitoneal round cell sarcoma and characterization of tumor infiltrating lymphocytes. </a:t>
              </a:r>
              <a:r>
                <a:rPr lang="en-US" sz="1200" b="1" dirty="0">
                  <a:latin typeface="Times New Roman" panose="02020603050405020304" pitchFamily="18" charset="0"/>
                  <a:cs typeface="Times New Roman" panose="02020603050405020304" pitchFamily="18" charset="0"/>
                </a:rPr>
                <a:t>A)</a:t>
              </a:r>
              <a:r>
                <a:rPr lang="en-US" sz="1200" dirty="0">
                  <a:latin typeface="Times New Roman" panose="02020603050405020304" pitchFamily="18" charset="0"/>
                  <a:cs typeface="Times New Roman" panose="02020603050405020304" pitchFamily="18" charset="0"/>
                </a:rPr>
                <a:t> Hematoxylin and eosin staining of 4-5 </a:t>
              </a:r>
              <a:r>
                <a:rPr lang="en-US" sz="1200" dirty="0">
                  <a:latin typeface="Times New Roman" panose="02020603050405020304" pitchFamily="18" charset="0"/>
                  <a:cs typeface="Times New Roman" panose="02020603050405020304" pitchFamily="18" charset="0"/>
                  <a:sym typeface="Symbol" panose="05050102010706020507" pitchFamily="18" charset="2"/>
                </a:rPr>
                <a:t>m thick sectioned, </a:t>
              </a:r>
              <a:r>
                <a:rPr lang="en-US" sz="1200" dirty="0">
                  <a:latin typeface="Times New Roman" panose="02020603050405020304" pitchFamily="18" charset="0"/>
                  <a:cs typeface="Times New Roman" panose="02020603050405020304" pitchFamily="18" charset="0"/>
                </a:rPr>
                <a:t>10% formalin fixed tissue demonstrates a small round blue cell tumor, with high </a:t>
              </a:r>
              <a:r>
                <a:rPr lang="en-US" sz="1200" dirty="0" err="1">
                  <a:latin typeface="Times New Roman" panose="02020603050405020304" pitchFamily="18" charset="0"/>
                  <a:cs typeface="Times New Roman" panose="02020603050405020304" pitchFamily="18" charset="0"/>
                </a:rPr>
                <a:t>nuclear:cytoplasmic</a:t>
              </a:r>
              <a:r>
                <a:rPr lang="en-US" sz="1200" dirty="0">
                  <a:latin typeface="Times New Roman" panose="02020603050405020304" pitchFamily="18" charset="0"/>
                  <a:cs typeface="Times New Roman" panose="02020603050405020304" pitchFamily="18" charset="0"/>
                </a:rPr>
                <a:t> ratio positive for vimentin, non-reactive for CD45, EMA, AE1/AE3, CD99 by immunohistochemistry (IHC). </a:t>
              </a:r>
              <a:r>
                <a:rPr lang="en-US" sz="1200" b="1" dirty="0">
                  <a:latin typeface="Times New Roman" panose="02020603050405020304" pitchFamily="18" charset="0"/>
                  <a:cs typeface="Times New Roman" panose="02020603050405020304" pitchFamily="18" charset="0"/>
                </a:rPr>
                <a:t>B)</a:t>
              </a:r>
              <a:r>
                <a:rPr lang="en-US" sz="1200" dirty="0">
                  <a:latin typeface="Times New Roman" panose="02020603050405020304" pitchFamily="18" charset="0"/>
                  <a:cs typeface="Times New Roman" panose="02020603050405020304" pitchFamily="18" charset="0"/>
                </a:rPr>
                <a:t> IHC for CD4 demonstrates infiltrate through approximately 10% of the tumor area, mostly in areas of fibrosis, with patchy mild single-cell infiltration throughout the sample. </a:t>
              </a:r>
              <a:r>
                <a:rPr lang="en-US" sz="1200" b="1" dirty="0">
                  <a:latin typeface="Times New Roman" panose="02020603050405020304" pitchFamily="18" charset="0"/>
                  <a:cs typeface="Times New Roman" panose="02020603050405020304" pitchFamily="18" charset="0"/>
                </a:rPr>
                <a:t>C)</a:t>
              </a:r>
              <a:r>
                <a:rPr lang="en-US" sz="1200" dirty="0">
                  <a:latin typeface="Times New Roman" panose="02020603050405020304" pitchFamily="18" charset="0"/>
                  <a:cs typeface="Times New Roman" panose="02020603050405020304" pitchFamily="18" charset="0"/>
                </a:rPr>
                <a:t> IHC for CD8 demonstrating patchy single-cell infiltration through approximately 2% of the tumor area. The CD4:CD8 ratio is approximately 5:1. All images taken at 40X magnification.</a:t>
              </a:r>
              <a:endParaRPr lang="en-US" sz="1200" b="1" dirty="0">
                <a:latin typeface="Times New Roman" panose="02020603050405020304" pitchFamily="18" charset="0"/>
                <a:cs typeface="Times New Roman" panose="02020603050405020304" pitchFamily="18" charset="0"/>
              </a:endParaRPr>
            </a:p>
          </p:txBody>
        </p:sp>
        <p:grpSp>
          <p:nvGrpSpPr>
            <p:cNvPr id="23" name="Group 22"/>
            <p:cNvGrpSpPr/>
            <p:nvPr/>
          </p:nvGrpSpPr>
          <p:grpSpPr>
            <a:xfrm>
              <a:off x="1115150" y="415546"/>
              <a:ext cx="9359432" cy="5610748"/>
              <a:chOff x="1099910" y="612519"/>
              <a:chExt cx="9359432" cy="5633665"/>
            </a:xfrm>
          </p:grpSpPr>
          <p:sp>
            <p:nvSpPr>
              <p:cNvPr id="24" name="Rectangle 23"/>
              <p:cNvSpPr/>
              <p:nvPr/>
            </p:nvSpPr>
            <p:spPr>
              <a:xfrm>
                <a:off x="1099910" y="612519"/>
                <a:ext cx="9359432" cy="2813079"/>
              </a:xfrm>
              <a:prstGeom prst="rect">
                <a:avLst/>
              </a:prstGeom>
              <a:noFill/>
              <a:ln w="698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5" name="Straight Connector 24"/>
              <p:cNvCxnSpPr/>
              <p:nvPr/>
            </p:nvCxnSpPr>
            <p:spPr>
              <a:xfrm flipH="1">
                <a:off x="5775328" y="647458"/>
                <a:ext cx="26539" cy="2804829"/>
              </a:xfrm>
              <a:prstGeom prst="line">
                <a:avLst/>
              </a:prstGeom>
              <a:ln w="69850">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Rectangle 25"/>
              <p:cNvSpPr/>
              <p:nvPr/>
            </p:nvSpPr>
            <p:spPr>
              <a:xfrm>
                <a:off x="5776437" y="3425597"/>
                <a:ext cx="4682903" cy="2820587"/>
              </a:xfrm>
              <a:prstGeom prst="rect">
                <a:avLst/>
              </a:prstGeom>
              <a:noFill/>
              <a:ln w="698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7" name="TextBox 26"/>
            <p:cNvSpPr txBox="1"/>
            <p:nvPr/>
          </p:nvSpPr>
          <p:spPr>
            <a:xfrm>
              <a:off x="1145416" y="449087"/>
              <a:ext cx="351378" cy="369332"/>
            </a:xfrm>
            <a:prstGeom prst="rect">
              <a:avLst/>
            </a:prstGeom>
            <a:solidFill>
              <a:schemeClr val="bg1"/>
            </a:solidFill>
            <a:ln w="12700">
              <a:solidFill>
                <a:schemeClr val="tx1"/>
              </a:solidFill>
            </a:ln>
          </p:spPr>
          <p:txBody>
            <a:bodyPr wrap="none" rtlCol="0">
              <a:spAutoFit/>
            </a:bodyPr>
            <a:lstStyle/>
            <a:p>
              <a:r>
                <a:rPr lang="en-US" dirty="0">
                  <a:latin typeface="Times New Roman" panose="02020603050405020304" pitchFamily="18" charset="0"/>
                  <a:cs typeface="Times New Roman" panose="02020603050405020304" pitchFamily="18" charset="0"/>
                </a:rPr>
                <a:t>A</a:t>
              </a:r>
            </a:p>
          </p:txBody>
        </p:sp>
        <p:sp>
          <p:nvSpPr>
            <p:cNvPr id="28" name="TextBox 27"/>
            <p:cNvSpPr txBox="1"/>
            <p:nvPr/>
          </p:nvSpPr>
          <p:spPr>
            <a:xfrm>
              <a:off x="5845738" y="442795"/>
              <a:ext cx="338554" cy="369332"/>
            </a:xfrm>
            <a:prstGeom prst="rect">
              <a:avLst/>
            </a:prstGeom>
            <a:solidFill>
              <a:schemeClr val="bg1"/>
            </a:solidFill>
            <a:ln w="12700">
              <a:solidFill>
                <a:schemeClr val="tx1"/>
              </a:solidFill>
            </a:ln>
          </p:spPr>
          <p:txBody>
            <a:bodyPr wrap="none" rtlCol="0">
              <a:spAutoFit/>
            </a:bodyPr>
            <a:lstStyle/>
            <a:p>
              <a:r>
                <a:rPr lang="en-US" dirty="0">
                  <a:latin typeface="Times New Roman" panose="02020603050405020304" pitchFamily="18" charset="0"/>
                  <a:cs typeface="Times New Roman" panose="02020603050405020304" pitchFamily="18" charset="0"/>
                </a:rPr>
                <a:t>B</a:t>
              </a:r>
            </a:p>
          </p:txBody>
        </p:sp>
        <p:sp>
          <p:nvSpPr>
            <p:cNvPr id="29" name="TextBox 28"/>
            <p:cNvSpPr txBox="1"/>
            <p:nvPr/>
          </p:nvSpPr>
          <p:spPr>
            <a:xfrm>
              <a:off x="5829375" y="3258188"/>
              <a:ext cx="338554" cy="369332"/>
            </a:xfrm>
            <a:prstGeom prst="rect">
              <a:avLst/>
            </a:prstGeom>
            <a:solidFill>
              <a:schemeClr val="bg1"/>
            </a:solidFill>
            <a:ln w="12700">
              <a:solidFill>
                <a:schemeClr val="tx1"/>
              </a:solidFill>
            </a:ln>
          </p:spPr>
          <p:txBody>
            <a:bodyPr wrap="none" rtlCol="0">
              <a:spAutoFit/>
            </a:bodyPr>
            <a:lstStyle/>
            <a:p>
              <a:r>
                <a:rPr lang="en-US" dirty="0">
                  <a:latin typeface="Times New Roman" panose="02020603050405020304" pitchFamily="18" charset="0"/>
                  <a:cs typeface="Times New Roman" panose="02020603050405020304" pitchFamily="18" charset="0"/>
                </a:rPr>
                <a:t>C</a:t>
              </a:r>
            </a:p>
          </p:txBody>
        </p:sp>
        <p:sp>
          <p:nvSpPr>
            <p:cNvPr id="30" name="TextBox 29"/>
            <p:cNvSpPr txBox="1"/>
            <p:nvPr/>
          </p:nvSpPr>
          <p:spPr>
            <a:xfrm>
              <a:off x="9811866" y="2812322"/>
              <a:ext cx="620683" cy="369332"/>
            </a:xfrm>
            <a:prstGeom prst="rect">
              <a:avLst/>
            </a:prstGeom>
            <a:solidFill>
              <a:schemeClr val="accent3">
                <a:lumMod val="20000"/>
                <a:lumOff val="80000"/>
              </a:schemeClr>
            </a:solidFill>
          </p:spPr>
          <p:txBody>
            <a:bodyPr wrap="none" rtlCol="0">
              <a:spAutoFit/>
            </a:bodyPr>
            <a:lstStyle/>
            <a:p>
              <a:r>
                <a:rPr lang="en-US" dirty="0">
                  <a:latin typeface="Times New Roman" panose="02020603050405020304" pitchFamily="18" charset="0"/>
                  <a:cs typeface="Times New Roman" panose="02020603050405020304" pitchFamily="18" charset="0"/>
                </a:rPr>
                <a:t>CD4</a:t>
              </a:r>
            </a:p>
          </p:txBody>
        </p:sp>
        <p:sp>
          <p:nvSpPr>
            <p:cNvPr id="31" name="TextBox 30"/>
            <p:cNvSpPr txBox="1"/>
            <p:nvPr/>
          </p:nvSpPr>
          <p:spPr>
            <a:xfrm>
              <a:off x="9811865" y="5619025"/>
              <a:ext cx="620683" cy="369332"/>
            </a:xfrm>
            <a:prstGeom prst="rect">
              <a:avLst/>
            </a:prstGeom>
            <a:solidFill>
              <a:schemeClr val="accent3">
                <a:lumMod val="20000"/>
                <a:lumOff val="80000"/>
              </a:schemeClr>
            </a:solidFill>
          </p:spPr>
          <p:txBody>
            <a:bodyPr wrap="none" rtlCol="0">
              <a:spAutoFit/>
            </a:bodyPr>
            <a:lstStyle/>
            <a:p>
              <a:r>
                <a:rPr lang="en-US" dirty="0">
                  <a:latin typeface="Times New Roman" panose="02020603050405020304" pitchFamily="18" charset="0"/>
                  <a:cs typeface="Times New Roman" panose="02020603050405020304" pitchFamily="18" charset="0"/>
                </a:rPr>
                <a:t>CD8</a:t>
              </a:r>
            </a:p>
          </p:txBody>
        </p:sp>
      </p:grpSp>
    </p:spTree>
    <p:extLst>
      <p:ext uri="{BB962C8B-B14F-4D97-AF65-F5344CB8AC3E}">
        <p14:creationId xmlns:p14="http://schemas.microsoft.com/office/powerpoint/2010/main" val="36315330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Group 51">
            <a:extLst>
              <a:ext uri="{FF2B5EF4-FFF2-40B4-BE49-F238E27FC236}">
                <a16:creationId xmlns="" xmlns:a16="http://schemas.microsoft.com/office/drawing/2014/main" id="{3F0C80AC-E973-EF44-8885-F624E2F60336}"/>
              </a:ext>
            </a:extLst>
          </p:cNvPr>
          <p:cNvGrpSpPr/>
          <p:nvPr/>
        </p:nvGrpSpPr>
        <p:grpSpPr>
          <a:xfrm>
            <a:off x="849640" y="-42330"/>
            <a:ext cx="10504544" cy="6928883"/>
            <a:chOff x="849640" y="-42330"/>
            <a:chExt cx="10504544" cy="6928883"/>
          </a:xfrm>
        </p:grpSpPr>
        <p:pic>
          <p:nvPicPr>
            <p:cNvPr id="15" name="Picture 14">
              <a:extLst>
                <a:ext uri="{FF2B5EF4-FFF2-40B4-BE49-F238E27FC236}">
                  <a16:creationId xmlns="" xmlns:a16="http://schemas.microsoft.com/office/drawing/2014/main" id="{5B626FFC-870D-3843-BB96-98720A97EEB7}"/>
                </a:ext>
              </a:extLst>
            </p:cNvPr>
            <p:cNvPicPr>
              <a:picLocks noChangeAspect="1"/>
            </p:cNvPicPr>
            <p:nvPr/>
          </p:nvPicPr>
          <p:blipFill>
            <a:blip r:embed="rId2"/>
            <a:stretch>
              <a:fillRect/>
            </a:stretch>
          </p:blipFill>
          <p:spPr>
            <a:xfrm>
              <a:off x="6163733" y="322817"/>
              <a:ext cx="5080000" cy="2698750"/>
            </a:xfrm>
            <a:prstGeom prst="rect">
              <a:avLst/>
            </a:prstGeom>
          </p:spPr>
        </p:pic>
        <p:pic>
          <p:nvPicPr>
            <p:cNvPr id="16" name="Picture 15">
              <a:extLst>
                <a:ext uri="{FF2B5EF4-FFF2-40B4-BE49-F238E27FC236}">
                  <a16:creationId xmlns="" xmlns:a16="http://schemas.microsoft.com/office/drawing/2014/main" id="{ACFA8A4D-6857-F34C-87A0-F55495764E24}"/>
                </a:ext>
              </a:extLst>
            </p:cNvPr>
            <p:cNvPicPr>
              <a:picLocks noChangeAspect="1"/>
            </p:cNvPicPr>
            <p:nvPr/>
          </p:nvPicPr>
          <p:blipFill>
            <a:blip r:embed="rId3"/>
            <a:stretch>
              <a:fillRect/>
            </a:stretch>
          </p:blipFill>
          <p:spPr>
            <a:xfrm>
              <a:off x="965200" y="322817"/>
              <a:ext cx="5080000" cy="2698750"/>
            </a:xfrm>
            <a:prstGeom prst="rect">
              <a:avLst/>
            </a:prstGeom>
          </p:spPr>
        </p:pic>
        <p:sp>
          <p:nvSpPr>
            <p:cNvPr id="17" name="Rectangle 16">
              <a:extLst>
                <a:ext uri="{FF2B5EF4-FFF2-40B4-BE49-F238E27FC236}">
                  <a16:creationId xmlns="" xmlns:a16="http://schemas.microsoft.com/office/drawing/2014/main" id="{BD6F5B7B-0278-994D-9947-18C12815D439}"/>
                </a:ext>
              </a:extLst>
            </p:cNvPr>
            <p:cNvSpPr/>
            <p:nvPr/>
          </p:nvSpPr>
          <p:spPr>
            <a:xfrm>
              <a:off x="931334" y="305239"/>
              <a:ext cx="10351008" cy="2716327"/>
            </a:xfrm>
            <a:prstGeom prst="rect">
              <a:avLst/>
            </a:prstGeom>
            <a:noFill/>
            <a:ln w="698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 xmlns:a16="http://schemas.microsoft.com/office/drawing/2014/main" id="{FBDD1776-DCD6-2247-B5E8-FD620EBC6730}"/>
                </a:ext>
              </a:extLst>
            </p:cNvPr>
            <p:cNvSpPr/>
            <p:nvPr/>
          </p:nvSpPr>
          <p:spPr>
            <a:xfrm>
              <a:off x="960091" y="2496632"/>
              <a:ext cx="965200" cy="524933"/>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 xmlns:a16="http://schemas.microsoft.com/office/drawing/2014/main" id="{ECAA1FDD-F0C2-064D-8D93-8B9AE8953B1D}"/>
                </a:ext>
              </a:extLst>
            </p:cNvPr>
            <p:cNvSpPr/>
            <p:nvPr/>
          </p:nvSpPr>
          <p:spPr>
            <a:xfrm>
              <a:off x="5283200" y="1638324"/>
              <a:ext cx="761998" cy="410609"/>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 xmlns:a16="http://schemas.microsoft.com/office/drawing/2014/main" id="{C4AC26A6-CF5A-5047-B52E-CA8E807D5CD1}"/>
                </a:ext>
              </a:extLst>
            </p:cNvPr>
            <p:cNvSpPr/>
            <p:nvPr/>
          </p:nvSpPr>
          <p:spPr>
            <a:xfrm>
              <a:off x="10537094" y="1541832"/>
              <a:ext cx="761998" cy="410609"/>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 xmlns:a16="http://schemas.microsoft.com/office/drawing/2014/main" id="{024076D4-DD0D-CB4E-BD57-439616C1D90E}"/>
                </a:ext>
              </a:extLst>
            </p:cNvPr>
            <p:cNvSpPr/>
            <p:nvPr/>
          </p:nvSpPr>
          <p:spPr>
            <a:xfrm>
              <a:off x="2743202" y="339749"/>
              <a:ext cx="761998" cy="410609"/>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 xmlns:a16="http://schemas.microsoft.com/office/drawing/2014/main" id="{268A08D1-A366-3E44-83E8-EE671E16D555}"/>
                </a:ext>
              </a:extLst>
            </p:cNvPr>
            <p:cNvSpPr/>
            <p:nvPr/>
          </p:nvSpPr>
          <p:spPr>
            <a:xfrm>
              <a:off x="7857066" y="344857"/>
              <a:ext cx="761998" cy="410609"/>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 xmlns:a16="http://schemas.microsoft.com/office/drawing/2014/main" id="{842BF6FA-D31E-7A44-BF3C-E0B495F53181}"/>
                </a:ext>
              </a:extLst>
            </p:cNvPr>
            <p:cNvSpPr/>
            <p:nvPr/>
          </p:nvSpPr>
          <p:spPr>
            <a:xfrm>
              <a:off x="926591" y="1714845"/>
              <a:ext cx="761998" cy="410609"/>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 xmlns:a16="http://schemas.microsoft.com/office/drawing/2014/main" id="{2E5CCADB-1C11-0740-8606-FA826D6C3F53}"/>
                </a:ext>
              </a:extLst>
            </p:cNvPr>
            <p:cNvSpPr/>
            <p:nvPr/>
          </p:nvSpPr>
          <p:spPr>
            <a:xfrm>
              <a:off x="6163731" y="1714844"/>
              <a:ext cx="761998" cy="410609"/>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a:extLst>
                <a:ext uri="{FF2B5EF4-FFF2-40B4-BE49-F238E27FC236}">
                  <a16:creationId xmlns="" xmlns:a16="http://schemas.microsoft.com/office/drawing/2014/main" id="{29F7A609-B7DA-A84A-BD69-E194FBBD1C3B}"/>
                </a:ext>
              </a:extLst>
            </p:cNvPr>
            <p:cNvSpPr txBox="1"/>
            <p:nvPr/>
          </p:nvSpPr>
          <p:spPr>
            <a:xfrm rot="16200000">
              <a:off x="-89147" y="4032673"/>
              <a:ext cx="2439257" cy="276999"/>
            </a:xfrm>
            <a:prstGeom prst="rect">
              <a:avLst/>
            </a:prstGeom>
            <a:noFill/>
          </p:spPr>
          <p:txBody>
            <a:bodyPr wrap="none" rtlCol="0">
              <a:spAutoFit/>
            </a:bodyPr>
            <a:lstStyle/>
            <a:p>
              <a:r>
                <a:rPr lang="en-US" sz="1200" dirty="0">
                  <a:latin typeface="Times New Roman" panose="02020603050405020304" pitchFamily="18" charset="0"/>
                  <a:cs typeface="Times New Roman" panose="02020603050405020304" pitchFamily="18" charset="0"/>
                </a:rPr>
                <a:t>Relative Total Structure Volume (%)</a:t>
              </a:r>
            </a:p>
          </p:txBody>
        </p:sp>
        <p:sp>
          <p:nvSpPr>
            <p:cNvPr id="33" name="Rectangle 32">
              <a:extLst>
                <a:ext uri="{FF2B5EF4-FFF2-40B4-BE49-F238E27FC236}">
                  <a16:creationId xmlns="" xmlns:a16="http://schemas.microsoft.com/office/drawing/2014/main" id="{C394D946-2C24-AC49-81C9-DE326AEDC73A}"/>
                </a:ext>
              </a:extLst>
            </p:cNvPr>
            <p:cNvSpPr/>
            <p:nvPr/>
          </p:nvSpPr>
          <p:spPr>
            <a:xfrm>
              <a:off x="3716596" y="5382901"/>
              <a:ext cx="965200" cy="152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 xmlns:a16="http://schemas.microsoft.com/office/drawing/2014/main" id="{51EE6114-7990-4C43-9CE7-1344531FBED8}"/>
                </a:ext>
              </a:extLst>
            </p:cNvPr>
            <p:cNvSpPr/>
            <p:nvPr/>
          </p:nvSpPr>
          <p:spPr>
            <a:xfrm>
              <a:off x="3786347" y="3100508"/>
              <a:ext cx="1124320" cy="14058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Box 35">
              <a:extLst>
                <a:ext uri="{FF2B5EF4-FFF2-40B4-BE49-F238E27FC236}">
                  <a16:creationId xmlns="" xmlns:a16="http://schemas.microsoft.com/office/drawing/2014/main" id="{7F29DD13-7D4E-4741-8A31-399C9BAEEFC9}"/>
                </a:ext>
              </a:extLst>
            </p:cNvPr>
            <p:cNvSpPr txBox="1"/>
            <p:nvPr/>
          </p:nvSpPr>
          <p:spPr>
            <a:xfrm>
              <a:off x="3304855" y="2964090"/>
              <a:ext cx="2087303" cy="276999"/>
            </a:xfrm>
            <a:prstGeom prst="rect">
              <a:avLst/>
            </a:prstGeom>
            <a:noFill/>
          </p:spPr>
          <p:txBody>
            <a:bodyPr wrap="none" rtlCol="0">
              <a:spAutoFit/>
            </a:bodyPr>
            <a:lstStyle/>
            <a:p>
              <a:r>
                <a:rPr lang="en-US" sz="1200" dirty="0">
                  <a:latin typeface="Times New Roman" panose="02020603050405020304" pitchFamily="18" charset="0"/>
                  <a:cs typeface="Times New Roman" panose="02020603050405020304" pitchFamily="18" charset="0"/>
                </a:rPr>
                <a:t>Relative Structure Volume (%)</a:t>
              </a:r>
            </a:p>
          </p:txBody>
        </p:sp>
        <p:sp>
          <p:nvSpPr>
            <p:cNvPr id="37" name="Triangle 36">
              <a:extLst>
                <a:ext uri="{FF2B5EF4-FFF2-40B4-BE49-F238E27FC236}">
                  <a16:creationId xmlns="" xmlns:a16="http://schemas.microsoft.com/office/drawing/2014/main" id="{A95F1958-3D2E-E54F-9C1F-57B062B2BC37}"/>
                </a:ext>
              </a:extLst>
            </p:cNvPr>
            <p:cNvSpPr>
              <a:spLocks noChangeAspect="1"/>
            </p:cNvSpPr>
            <p:nvPr/>
          </p:nvSpPr>
          <p:spPr>
            <a:xfrm>
              <a:off x="7476494" y="3381521"/>
              <a:ext cx="200572" cy="200332"/>
            </a:xfrm>
            <a:prstGeom prst="triangle">
              <a:avLst/>
            </a:prstGeom>
            <a:solidFill>
              <a:srgbClr val="FF8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39">
              <a:extLst>
                <a:ext uri="{FF2B5EF4-FFF2-40B4-BE49-F238E27FC236}">
                  <a16:creationId xmlns="" xmlns:a16="http://schemas.microsoft.com/office/drawing/2014/main" id="{5975244A-FC2B-9441-BDA2-540862504808}"/>
                </a:ext>
              </a:extLst>
            </p:cNvPr>
            <p:cNvSpPr>
              <a:spLocks noChangeAspect="1"/>
            </p:cNvSpPr>
            <p:nvPr/>
          </p:nvSpPr>
          <p:spPr>
            <a:xfrm>
              <a:off x="7470799" y="3921664"/>
              <a:ext cx="208346" cy="208346"/>
            </a:xfrm>
            <a:prstGeom prst="rect">
              <a:avLst/>
            </a:prstGeom>
            <a:solidFill>
              <a:srgbClr val="050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3" name="Picture 42">
              <a:extLst>
                <a:ext uri="{FF2B5EF4-FFF2-40B4-BE49-F238E27FC236}">
                  <a16:creationId xmlns="" xmlns:a16="http://schemas.microsoft.com/office/drawing/2014/main" id="{8195A28C-932E-C641-9DC5-026587E7A236}"/>
                </a:ext>
              </a:extLst>
            </p:cNvPr>
            <p:cNvPicPr>
              <a:picLocks noChangeAspect="1"/>
            </p:cNvPicPr>
            <p:nvPr/>
          </p:nvPicPr>
          <p:blipFill>
            <a:blip r:embed="rId4"/>
            <a:stretch>
              <a:fillRect/>
            </a:stretch>
          </p:blipFill>
          <p:spPr>
            <a:xfrm>
              <a:off x="1307590" y="3222357"/>
              <a:ext cx="6119283" cy="2168444"/>
            </a:xfrm>
            <a:prstGeom prst="rect">
              <a:avLst/>
            </a:prstGeom>
          </p:spPr>
        </p:pic>
        <p:sp>
          <p:nvSpPr>
            <p:cNvPr id="44" name="Rectangle 43">
              <a:extLst>
                <a:ext uri="{FF2B5EF4-FFF2-40B4-BE49-F238E27FC236}">
                  <a16:creationId xmlns="" xmlns:a16="http://schemas.microsoft.com/office/drawing/2014/main" id="{9B1CE7B9-FDF3-7445-B1B5-7BE22871A1CA}"/>
                </a:ext>
              </a:extLst>
            </p:cNvPr>
            <p:cNvSpPr/>
            <p:nvPr/>
          </p:nvSpPr>
          <p:spPr>
            <a:xfrm>
              <a:off x="3987530" y="5350282"/>
              <a:ext cx="761998" cy="23355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TextBox 44">
              <a:extLst>
                <a:ext uri="{FF2B5EF4-FFF2-40B4-BE49-F238E27FC236}">
                  <a16:creationId xmlns="" xmlns:a16="http://schemas.microsoft.com/office/drawing/2014/main" id="{C78105D6-E290-0541-BE40-8DA283960655}"/>
                </a:ext>
              </a:extLst>
            </p:cNvPr>
            <p:cNvSpPr txBox="1"/>
            <p:nvPr/>
          </p:nvSpPr>
          <p:spPr>
            <a:xfrm>
              <a:off x="3899504" y="5306836"/>
              <a:ext cx="898003" cy="276999"/>
            </a:xfrm>
            <a:prstGeom prst="rect">
              <a:avLst/>
            </a:prstGeom>
            <a:noFill/>
          </p:spPr>
          <p:txBody>
            <a:bodyPr wrap="none" rtlCol="0">
              <a:spAutoFit/>
            </a:bodyPr>
            <a:lstStyle/>
            <a:p>
              <a:r>
                <a:rPr lang="en-US" sz="1200" dirty="0">
                  <a:latin typeface="Times New Roman" panose="02020603050405020304" pitchFamily="18" charset="0"/>
                  <a:cs typeface="Times New Roman" panose="02020603050405020304" pitchFamily="18" charset="0"/>
                </a:rPr>
                <a:t>Dose (cGy)</a:t>
              </a:r>
            </a:p>
          </p:txBody>
        </p:sp>
        <p:sp>
          <p:nvSpPr>
            <p:cNvPr id="46" name="TextBox 45">
              <a:extLst>
                <a:ext uri="{FF2B5EF4-FFF2-40B4-BE49-F238E27FC236}">
                  <a16:creationId xmlns="" xmlns:a16="http://schemas.microsoft.com/office/drawing/2014/main" id="{7F7E3823-2E8F-364A-9864-D6CD5E27A3E5}"/>
                </a:ext>
              </a:extLst>
            </p:cNvPr>
            <p:cNvSpPr txBox="1"/>
            <p:nvPr/>
          </p:nvSpPr>
          <p:spPr>
            <a:xfrm>
              <a:off x="7738535" y="3280941"/>
              <a:ext cx="3615649" cy="584775"/>
            </a:xfrm>
            <a:prstGeom prst="rect">
              <a:avLst/>
            </a:prstGeom>
            <a:noFill/>
          </p:spPr>
          <p:txBody>
            <a:bodyPr wrap="square" rtlCol="0">
              <a:spAutoFit/>
            </a:bodyPr>
            <a:lstStyle/>
            <a:p>
              <a:r>
                <a:rPr lang="en-US" sz="1600" dirty="0">
                  <a:latin typeface="Times New Roman" panose="02020603050405020304" pitchFamily="18" charset="0"/>
                  <a:cs typeface="Times New Roman" panose="02020603050405020304" pitchFamily="18" charset="0"/>
                </a:rPr>
                <a:t>Intensity Modulated Radiation Therapy (IMRT)</a:t>
              </a:r>
            </a:p>
          </p:txBody>
        </p:sp>
        <p:sp>
          <p:nvSpPr>
            <p:cNvPr id="47" name="TextBox 46">
              <a:extLst>
                <a:ext uri="{FF2B5EF4-FFF2-40B4-BE49-F238E27FC236}">
                  <a16:creationId xmlns="" xmlns:a16="http://schemas.microsoft.com/office/drawing/2014/main" id="{07811209-0C72-654D-9ECF-85573D91C9BC}"/>
                </a:ext>
              </a:extLst>
            </p:cNvPr>
            <p:cNvSpPr txBox="1"/>
            <p:nvPr/>
          </p:nvSpPr>
          <p:spPr>
            <a:xfrm>
              <a:off x="7756096" y="3817426"/>
              <a:ext cx="3324587" cy="584775"/>
            </a:xfrm>
            <a:prstGeom prst="rect">
              <a:avLst/>
            </a:prstGeom>
            <a:noFill/>
          </p:spPr>
          <p:txBody>
            <a:bodyPr wrap="square" rtlCol="0">
              <a:spAutoFit/>
            </a:bodyPr>
            <a:lstStyle/>
            <a:p>
              <a:r>
                <a:rPr lang="en-US" sz="1600" dirty="0">
                  <a:latin typeface="Times New Roman" panose="02020603050405020304" pitchFamily="18" charset="0"/>
                  <a:cs typeface="Times New Roman" panose="02020603050405020304" pitchFamily="18" charset="0"/>
                </a:rPr>
                <a:t>Passively Scattered Proton Therapy (PSPT)</a:t>
              </a:r>
            </a:p>
          </p:txBody>
        </p:sp>
        <p:sp>
          <p:nvSpPr>
            <p:cNvPr id="48" name="TextBox 47">
              <a:extLst>
                <a:ext uri="{FF2B5EF4-FFF2-40B4-BE49-F238E27FC236}">
                  <a16:creationId xmlns="" xmlns:a16="http://schemas.microsoft.com/office/drawing/2014/main" id="{550D3EA7-B07B-0442-938C-1DD9014FDC62}"/>
                </a:ext>
              </a:extLst>
            </p:cNvPr>
            <p:cNvSpPr txBox="1"/>
            <p:nvPr/>
          </p:nvSpPr>
          <p:spPr>
            <a:xfrm>
              <a:off x="7374891" y="4426374"/>
              <a:ext cx="3536462" cy="1077218"/>
            </a:xfrm>
            <a:prstGeom prst="rect">
              <a:avLst/>
            </a:prstGeom>
            <a:noFill/>
          </p:spPr>
          <p:txBody>
            <a:bodyPr wrap="square" rtlCol="0">
              <a:spAutoFit/>
            </a:bodyPr>
            <a:lstStyle/>
            <a:p>
              <a:r>
                <a:rPr lang="en-US" sz="1600" b="1" u="sng" dirty="0">
                  <a:latin typeface="Times New Roman" panose="02020603050405020304" pitchFamily="18" charset="0"/>
                  <a:cs typeface="Times New Roman" panose="02020603050405020304" pitchFamily="18" charset="0"/>
                </a:rPr>
                <a:t>Total Mean Dose to Vasculature OAR </a:t>
              </a:r>
            </a:p>
            <a:p>
              <a:r>
                <a:rPr lang="en-US" sz="1600" dirty="0">
                  <a:latin typeface="Times New Roman" panose="02020603050405020304" pitchFamily="18" charset="0"/>
                  <a:cs typeface="Times New Roman" panose="02020603050405020304" pitchFamily="18" charset="0"/>
                </a:rPr>
                <a:t>IMRT- 3590 cGy</a:t>
              </a:r>
            </a:p>
            <a:p>
              <a:r>
                <a:rPr lang="en-US" sz="1600" dirty="0">
                  <a:latin typeface="Times New Roman" panose="02020603050405020304" pitchFamily="18" charset="0"/>
                  <a:cs typeface="Times New Roman" panose="02020603050405020304" pitchFamily="18" charset="0"/>
                </a:rPr>
                <a:t>PSPT-  2077 cGy</a:t>
              </a:r>
            </a:p>
            <a:p>
              <a:endParaRPr lang="en-US" sz="1600" dirty="0">
                <a:latin typeface="Times New Roman" panose="02020603050405020304" pitchFamily="18" charset="0"/>
                <a:cs typeface="Times New Roman" panose="02020603050405020304" pitchFamily="18" charset="0"/>
              </a:endParaRPr>
            </a:p>
          </p:txBody>
        </p:sp>
        <p:sp>
          <p:nvSpPr>
            <p:cNvPr id="49" name="TextBox 48">
              <a:extLst>
                <a:ext uri="{FF2B5EF4-FFF2-40B4-BE49-F238E27FC236}">
                  <a16:creationId xmlns="" xmlns:a16="http://schemas.microsoft.com/office/drawing/2014/main" id="{1950A0F6-46BD-0441-99B8-C340F5EB73EB}"/>
                </a:ext>
              </a:extLst>
            </p:cNvPr>
            <p:cNvSpPr txBox="1"/>
            <p:nvPr/>
          </p:nvSpPr>
          <p:spPr>
            <a:xfrm>
              <a:off x="849640" y="5501558"/>
              <a:ext cx="10394093" cy="1384995"/>
            </a:xfrm>
            <a:prstGeom prst="rect">
              <a:avLst/>
            </a:prstGeom>
            <a:noFill/>
          </p:spPr>
          <p:txBody>
            <a:bodyPr wrap="square" rtlCol="0">
              <a:spAutoFit/>
            </a:bodyPr>
            <a:lstStyle/>
            <a:p>
              <a:pPr algn="just"/>
              <a:r>
                <a:rPr lang="en-US" sz="1200" b="1" u="sng" dirty="0">
                  <a:latin typeface="Times New Roman" panose="02020603050405020304" pitchFamily="18" charset="0"/>
                  <a:cs typeface="Times New Roman" panose="02020603050405020304" pitchFamily="18" charset="0"/>
                </a:rPr>
                <a:t>Supplemental Figure 4.</a:t>
              </a:r>
              <a:r>
                <a:rPr lang="en-US" sz="1200" dirty="0">
                  <a:latin typeface="Times New Roman" panose="02020603050405020304" pitchFamily="18" charset="0"/>
                  <a:cs typeface="Times New Roman" panose="02020603050405020304" pitchFamily="18" charset="0"/>
                </a:rPr>
                <a:t> Beam arrangements for the proton radiation therapy plan and comparison intensity modulated radiation plan with associated vasculature dose-volume histogram. </a:t>
              </a:r>
              <a:r>
                <a:rPr lang="en-US" sz="1200" b="1" u="sng" dirty="0">
                  <a:latin typeface="Times New Roman" panose="02020603050405020304" pitchFamily="18" charset="0"/>
                  <a:cs typeface="Times New Roman" panose="02020603050405020304" pitchFamily="18" charset="0"/>
                </a:rPr>
                <a:t>Upper left panel</a:t>
              </a:r>
              <a:r>
                <a:rPr lang="en-US" sz="1200" dirty="0">
                  <a:latin typeface="Times New Roman" panose="02020603050405020304" pitchFamily="18" charset="0"/>
                  <a:cs typeface="Times New Roman" panose="02020603050405020304" pitchFamily="18" charset="0"/>
                </a:rPr>
                <a:t>- Axial section of a planning CT scan at isocenter for the proton radiation treatment delivered to the planning target volume (PTV) primary retroperitoneal sarcoma showing a two beam arrangement for the passively scattered proton therapy (PSPT) plan used to treat the patient. </a:t>
              </a:r>
              <a:r>
                <a:rPr lang="en-US" sz="1200" b="1" u="sng" dirty="0">
                  <a:latin typeface="Times New Roman" panose="02020603050405020304" pitchFamily="18" charset="0"/>
                  <a:cs typeface="Times New Roman" panose="02020603050405020304" pitchFamily="18" charset="0"/>
                </a:rPr>
                <a:t>Upper right panel</a:t>
              </a:r>
              <a:r>
                <a:rPr lang="en-US" sz="1200" dirty="0">
                  <a:latin typeface="Times New Roman" panose="02020603050405020304" pitchFamily="18" charset="0"/>
                  <a:cs typeface="Times New Roman" panose="02020603050405020304" pitchFamily="18" charset="0"/>
                </a:rPr>
                <a:t>- Axial section of a planning CT scan at isocenter for a comparison intensity modulated radiation therapy (IMRT) delivered to the PTV using a five field technique. </a:t>
              </a:r>
              <a:r>
                <a:rPr lang="en-US" sz="1200" b="1" u="sng" dirty="0">
                  <a:latin typeface="Times New Roman" panose="02020603050405020304" pitchFamily="18" charset="0"/>
                  <a:cs typeface="Times New Roman" panose="02020603050405020304" pitchFamily="18" charset="0"/>
                </a:rPr>
                <a:t>Lower panel</a:t>
              </a:r>
              <a:r>
                <a:rPr lang="en-US" sz="1200" dirty="0">
                  <a:latin typeface="Times New Roman" panose="02020603050405020304" pitchFamily="18" charset="0"/>
                  <a:cs typeface="Times New Roman" panose="02020603050405020304" pitchFamily="18" charset="0"/>
                </a:rPr>
                <a:t>- Dose volume histogram (DVH) showing the dose delivered to a contoured structure consisting of the major vasculature (aorta, inferior vena cava, common iliac arteries/vein, external/internal arteries/veins) in each axial slice containing the PTV to serve as a surrogate for lymphocyte radiation dose. Orange triangle- dose to the vasculature organ at risk (OAR) for the IMRT plan. Blue square- radiation dose to the vasculature OAR for the PSPT plan. </a:t>
              </a:r>
              <a:endParaRPr lang="en-US" sz="1200" b="1" dirty="0">
                <a:latin typeface="Times New Roman" panose="02020603050405020304" pitchFamily="18" charset="0"/>
                <a:cs typeface="Times New Roman" panose="02020603050405020304" pitchFamily="18" charset="0"/>
              </a:endParaRPr>
            </a:p>
          </p:txBody>
        </p:sp>
        <p:sp>
          <p:nvSpPr>
            <p:cNvPr id="50" name="TextBox 49">
              <a:extLst>
                <a:ext uri="{FF2B5EF4-FFF2-40B4-BE49-F238E27FC236}">
                  <a16:creationId xmlns="" xmlns:a16="http://schemas.microsoft.com/office/drawing/2014/main" id="{D91FBF37-BF6E-2748-A91E-FF346A1D4A82}"/>
                </a:ext>
              </a:extLst>
            </p:cNvPr>
            <p:cNvSpPr txBox="1"/>
            <p:nvPr/>
          </p:nvSpPr>
          <p:spPr>
            <a:xfrm>
              <a:off x="849640" y="-42330"/>
              <a:ext cx="2229585" cy="338554"/>
            </a:xfrm>
            <a:prstGeom prst="rect">
              <a:avLst/>
            </a:prstGeom>
            <a:noFill/>
          </p:spPr>
          <p:txBody>
            <a:bodyPr wrap="none" rtlCol="0">
              <a:spAutoFit/>
            </a:bodyPr>
            <a:lstStyle/>
            <a:p>
              <a:r>
                <a:rPr lang="en-US" sz="1600" b="1" dirty="0">
                  <a:latin typeface="Times New Roman" panose="02020603050405020304" pitchFamily="18" charset="0"/>
                  <a:cs typeface="Times New Roman" panose="02020603050405020304" pitchFamily="18" charset="0"/>
                </a:rPr>
                <a:t>Supplemental Figure 4.</a:t>
              </a:r>
            </a:p>
          </p:txBody>
        </p:sp>
        <p:sp>
          <p:nvSpPr>
            <p:cNvPr id="51" name="Rectangle 50">
              <a:extLst>
                <a:ext uri="{FF2B5EF4-FFF2-40B4-BE49-F238E27FC236}">
                  <a16:creationId xmlns="" xmlns:a16="http://schemas.microsoft.com/office/drawing/2014/main" id="{68CC5749-F5CD-D441-A6C4-9061560E641B}"/>
                </a:ext>
              </a:extLst>
            </p:cNvPr>
            <p:cNvSpPr/>
            <p:nvPr/>
          </p:nvSpPr>
          <p:spPr>
            <a:xfrm>
              <a:off x="926591" y="3021565"/>
              <a:ext cx="10350642" cy="2538936"/>
            </a:xfrm>
            <a:prstGeom prst="rect">
              <a:avLst/>
            </a:prstGeom>
            <a:noFill/>
            <a:ln w="698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0054361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839996" y="4533743"/>
            <a:ext cx="10448115" cy="1384995"/>
          </a:xfrm>
          <a:prstGeom prst="rect">
            <a:avLst/>
          </a:prstGeom>
          <a:noFill/>
        </p:spPr>
        <p:txBody>
          <a:bodyPr wrap="square" rtlCol="0">
            <a:spAutoFit/>
          </a:bodyPr>
          <a:lstStyle/>
          <a:p>
            <a:pPr algn="just"/>
            <a:r>
              <a:rPr lang="en-US" sz="1200" b="1" u="sng" dirty="0">
                <a:latin typeface="Times New Roman" panose="02020603050405020304" pitchFamily="18" charset="0"/>
                <a:cs typeface="Times New Roman" panose="02020603050405020304" pitchFamily="18" charset="0"/>
              </a:rPr>
              <a:t>Supplemental Table 1.</a:t>
            </a:r>
            <a:r>
              <a:rPr lang="en-US" sz="1200" b="1" dirty="0">
                <a:latin typeface="Times New Roman" panose="02020603050405020304" pitchFamily="18" charset="0"/>
                <a:cs typeface="Times New Roman" panose="02020603050405020304" pitchFamily="18" charset="0"/>
              </a:rPr>
              <a:t> Solid-tumor fusion panel by targeted next-generation sequencing did not identify any fusion genes of established or potential clinical significance in the tumor biopsy genetic material in 81 genes tested</a:t>
            </a:r>
            <a:r>
              <a:rPr lang="en-US" sz="1200" dirty="0">
                <a:latin typeface="Times New Roman" panose="02020603050405020304" pitchFamily="18" charset="0"/>
                <a:cs typeface="Times New Roman" panose="02020603050405020304" pitchFamily="18" charset="0"/>
              </a:rPr>
              <a:t>. The Pediatric Solid Tumor RNA Fusion Panel v.1 using </a:t>
            </a:r>
            <a:r>
              <a:rPr lang="en-US" sz="1200" dirty="0" err="1">
                <a:latin typeface="Times New Roman" panose="02020603050405020304" pitchFamily="18" charset="0"/>
                <a:cs typeface="Times New Roman" panose="02020603050405020304" pitchFamily="18" charset="0"/>
              </a:rPr>
              <a:t>ArcherFusionPlex</a:t>
            </a:r>
            <a:r>
              <a:rPr lang="en-US" sz="1200" dirty="0">
                <a:latin typeface="Times New Roman" panose="02020603050405020304" pitchFamily="18" charset="0"/>
                <a:cs typeface="Times New Roman" panose="02020603050405020304" pitchFamily="18" charset="0"/>
              </a:rPr>
              <a:t>-based chemistry (</a:t>
            </a:r>
            <a:r>
              <a:rPr lang="en-US" sz="1200" dirty="0" err="1">
                <a:latin typeface="Times New Roman" panose="02020603050405020304" pitchFamily="18" charset="0"/>
                <a:cs typeface="Times New Roman" panose="02020603050405020304" pitchFamily="18" charset="0"/>
              </a:rPr>
              <a:t>ArcherDx</a:t>
            </a:r>
            <a:r>
              <a:rPr lang="en-US" sz="1200" dirty="0">
                <a:latin typeface="Times New Roman" panose="02020603050405020304" pitchFamily="18" charset="0"/>
                <a:cs typeface="Times New Roman" panose="02020603050405020304" pitchFamily="18" charset="0"/>
              </a:rPr>
              <a:t> Inc.) from Texas Children’s Hospital Department of Pathology, Houston, TX was used to detect fusion genes in 81 genes shown here that are common to soft tissue malignancies. RNA was extracted from the 10% formalin-fixed paraffin-embedded, hematoxylin and eosin-stained sample, cDNA generated by standard reverse transcription technique, and subsequently sequenced using the next-generation Illumina </a:t>
            </a:r>
            <a:r>
              <a:rPr lang="en-US" sz="1200" dirty="0" err="1">
                <a:latin typeface="Times New Roman" panose="02020603050405020304" pitchFamily="18" charset="0"/>
                <a:cs typeface="Times New Roman" panose="02020603050405020304" pitchFamily="18" charset="0"/>
              </a:rPr>
              <a:t>MiSeq</a:t>
            </a:r>
            <a:r>
              <a:rPr lang="en-US" sz="1200" dirty="0">
                <a:latin typeface="Times New Roman" panose="02020603050405020304" pitchFamily="18" charset="0"/>
                <a:cs typeface="Times New Roman" panose="02020603050405020304" pitchFamily="18" charset="0"/>
              </a:rPr>
              <a:t> platform using barcoded primers. A fusion was considered negative if it did not meet criteria (&lt; 3 unique reads per fusion, &lt; 20 total unique reads). The sample was considered suitable for interpretation with &gt;500,000 total reads and &gt;30,000 unique RNA reads accounting for &gt;25% of RNA reads in the sample. </a:t>
            </a:r>
            <a:endParaRPr lang="en-US" sz="1200" b="1" dirty="0">
              <a:latin typeface="Times New Roman" panose="02020603050405020304" pitchFamily="18" charset="0"/>
              <a:cs typeface="Times New Roman" panose="02020603050405020304" pitchFamily="18" charset="0"/>
            </a:endParaRPr>
          </a:p>
        </p:txBody>
      </p:sp>
      <p:sp>
        <p:nvSpPr>
          <p:cNvPr id="4" name="TextBox 3"/>
          <p:cNvSpPr txBox="1"/>
          <p:nvPr/>
        </p:nvSpPr>
        <p:spPr>
          <a:xfrm>
            <a:off x="856036" y="-16025"/>
            <a:ext cx="2130583" cy="338554"/>
          </a:xfrm>
          <a:prstGeom prst="rect">
            <a:avLst/>
          </a:prstGeom>
          <a:noFill/>
        </p:spPr>
        <p:txBody>
          <a:bodyPr wrap="none" rtlCol="0">
            <a:spAutoFit/>
          </a:bodyPr>
          <a:lstStyle/>
          <a:p>
            <a:r>
              <a:rPr lang="en-US" sz="1600" b="1" dirty="0">
                <a:latin typeface="Times New Roman" panose="02020603050405020304" pitchFamily="18" charset="0"/>
                <a:cs typeface="Times New Roman" panose="02020603050405020304" pitchFamily="18" charset="0"/>
              </a:rPr>
              <a:t>Supplemental Table 1.</a:t>
            </a:r>
          </a:p>
        </p:txBody>
      </p:sp>
      <p:graphicFrame>
        <p:nvGraphicFramePr>
          <p:cNvPr id="3" name="Table 2"/>
          <p:cNvGraphicFramePr>
            <a:graphicFrameLocks noGrp="1"/>
          </p:cNvGraphicFramePr>
          <p:nvPr>
            <p:extLst>
              <p:ext uri="{D42A27DB-BD31-4B8C-83A1-F6EECF244321}">
                <p14:modId xmlns:p14="http://schemas.microsoft.com/office/powerpoint/2010/main" val="238010012"/>
              </p:ext>
            </p:extLst>
          </p:nvPr>
        </p:nvGraphicFramePr>
        <p:xfrm>
          <a:off x="903887" y="306487"/>
          <a:ext cx="10384224" cy="4238883"/>
        </p:xfrm>
        <a:graphic>
          <a:graphicData uri="http://schemas.openxmlformats.org/drawingml/2006/table">
            <a:tbl>
              <a:tblPr firstRow="1" bandRow="1">
                <a:tableStyleId>{5C22544A-7EE6-4342-B048-85BDC9FD1C3A}</a:tableStyleId>
              </a:tblPr>
              <a:tblGrid>
                <a:gridCol w="1298028">
                  <a:extLst>
                    <a:ext uri="{9D8B030D-6E8A-4147-A177-3AD203B41FA5}">
                      <a16:colId xmlns="" xmlns:a16="http://schemas.microsoft.com/office/drawing/2014/main" val="20000"/>
                    </a:ext>
                  </a:extLst>
                </a:gridCol>
                <a:gridCol w="1298028">
                  <a:extLst>
                    <a:ext uri="{9D8B030D-6E8A-4147-A177-3AD203B41FA5}">
                      <a16:colId xmlns="" xmlns:a16="http://schemas.microsoft.com/office/drawing/2014/main" val="20001"/>
                    </a:ext>
                  </a:extLst>
                </a:gridCol>
                <a:gridCol w="1298028">
                  <a:extLst>
                    <a:ext uri="{9D8B030D-6E8A-4147-A177-3AD203B41FA5}">
                      <a16:colId xmlns="" xmlns:a16="http://schemas.microsoft.com/office/drawing/2014/main" val="20002"/>
                    </a:ext>
                  </a:extLst>
                </a:gridCol>
                <a:gridCol w="1298028">
                  <a:extLst>
                    <a:ext uri="{9D8B030D-6E8A-4147-A177-3AD203B41FA5}">
                      <a16:colId xmlns="" xmlns:a16="http://schemas.microsoft.com/office/drawing/2014/main" val="20003"/>
                    </a:ext>
                  </a:extLst>
                </a:gridCol>
                <a:gridCol w="1298028">
                  <a:extLst>
                    <a:ext uri="{9D8B030D-6E8A-4147-A177-3AD203B41FA5}">
                      <a16:colId xmlns="" xmlns:a16="http://schemas.microsoft.com/office/drawing/2014/main" val="20004"/>
                    </a:ext>
                  </a:extLst>
                </a:gridCol>
                <a:gridCol w="1298028">
                  <a:extLst>
                    <a:ext uri="{9D8B030D-6E8A-4147-A177-3AD203B41FA5}">
                      <a16:colId xmlns="" xmlns:a16="http://schemas.microsoft.com/office/drawing/2014/main" val="20005"/>
                    </a:ext>
                  </a:extLst>
                </a:gridCol>
                <a:gridCol w="1298028">
                  <a:extLst>
                    <a:ext uri="{9D8B030D-6E8A-4147-A177-3AD203B41FA5}">
                      <a16:colId xmlns="" xmlns:a16="http://schemas.microsoft.com/office/drawing/2014/main" val="20006"/>
                    </a:ext>
                  </a:extLst>
                </a:gridCol>
                <a:gridCol w="1298028">
                  <a:extLst>
                    <a:ext uri="{9D8B030D-6E8A-4147-A177-3AD203B41FA5}">
                      <a16:colId xmlns="" xmlns:a16="http://schemas.microsoft.com/office/drawing/2014/main" val="20007"/>
                    </a:ext>
                  </a:extLst>
                </a:gridCol>
              </a:tblGrid>
              <a:tr h="581283">
                <a:tc gridSpan="8">
                  <a:txBody>
                    <a:bodyPr/>
                    <a:lstStyle/>
                    <a:p>
                      <a:pPr algn="ctr"/>
                      <a:r>
                        <a:rPr lang="en-US" dirty="0">
                          <a:latin typeface="Times New Roman" panose="02020603050405020304" pitchFamily="18" charset="0"/>
                          <a:cs typeface="Times New Roman" panose="02020603050405020304" pitchFamily="18" charset="0"/>
                        </a:rPr>
                        <a:t>Target fusion genes assayed in the Pediatric Solid Tumor next-generation sequencing panel. </a:t>
                      </a:r>
                    </a:p>
                  </a:txBody>
                  <a:tcPr>
                    <a:solidFill>
                      <a:schemeClr val="accent6">
                        <a:lumMod val="50000"/>
                      </a:schemeClr>
                    </a:solidFill>
                  </a:tcPr>
                </a:tc>
                <a:tc hMerge="1">
                  <a:txBody>
                    <a:bodyPr/>
                    <a:lstStyle/>
                    <a:p>
                      <a:endParaRPr lang="en-US" dirty="0"/>
                    </a:p>
                  </a:txBody>
                  <a:tcPr>
                    <a:solidFill>
                      <a:schemeClr val="accent6">
                        <a:lumMod val="50000"/>
                      </a:schemeClr>
                    </a:solidFill>
                  </a:tcPr>
                </a:tc>
                <a:tc hMerge="1">
                  <a:txBody>
                    <a:bodyPr/>
                    <a:lstStyle/>
                    <a:p>
                      <a:endParaRPr lang="en-US" dirty="0"/>
                    </a:p>
                  </a:txBody>
                  <a:tcPr>
                    <a:solidFill>
                      <a:schemeClr val="accent6">
                        <a:lumMod val="50000"/>
                      </a:schemeClr>
                    </a:solidFill>
                  </a:tcPr>
                </a:tc>
                <a:tc hMerge="1">
                  <a:txBody>
                    <a:bodyPr/>
                    <a:lstStyle/>
                    <a:p>
                      <a:endParaRPr lang="en-US" dirty="0"/>
                    </a:p>
                  </a:txBody>
                  <a:tcPr>
                    <a:solidFill>
                      <a:schemeClr val="accent6">
                        <a:lumMod val="50000"/>
                      </a:schemeClr>
                    </a:solidFill>
                  </a:tcPr>
                </a:tc>
                <a:tc hMerge="1">
                  <a:txBody>
                    <a:bodyPr/>
                    <a:lstStyle/>
                    <a:p>
                      <a:endParaRPr lang="en-US" dirty="0"/>
                    </a:p>
                  </a:txBody>
                  <a:tcPr>
                    <a:solidFill>
                      <a:schemeClr val="accent6">
                        <a:lumMod val="50000"/>
                      </a:schemeClr>
                    </a:solidFill>
                  </a:tcPr>
                </a:tc>
                <a:tc hMerge="1">
                  <a:txBody>
                    <a:bodyPr/>
                    <a:lstStyle/>
                    <a:p>
                      <a:endParaRPr lang="en-US" dirty="0"/>
                    </a:p>
                  </a:txBody>
                  <a:tcPr>
                    <a:solidFill>
                      <a:schemeClr val="accent6">
                        <a:lumMod val="50000"/>
                      </a:schemeClr>
                    </a:solidFill>
                  </a:tcPr>
                </a:tc>
                <a:tc hMerge="1">
                  <a:txBody>
                    <a:bodyPr/>
                    <a:lstStyle/>
                    <a:p>
                      <a:endParaRPr lang="en-US" dirty="0"/>
                    </a:p>
                  </a:txBody>
                  <a:tcPr>
                    <a:solidFill>
                      <a:schemeClr val="accent6">
                        <a:lumMod val="50000"/>
                      </a:schemeClr>
                    </a:solidFill>
                  </a:tcPr>
                </a:tc>
                <a:tc hMerge="1">
                  <a:txBody>
                    <a:bodyPr/>
                    <a:lstStyle/>
                    <a:p>
                      <a:endParaRPr lang="en-US" dirty="0"/>
                    </a:p>
                  </a:txBody>
                  <a:tcPr>
                    <a:solidFill>
                      <a:schemeClr val="accent6">
                        <a:lumMod val="50000"/>
                      </a:schemeClr>
                    </a:solidFill>
                  </a:tcPr>
                </a:tc>
                <a:extLst>
                  <a:ext uri="{0D108BD9-81ED-4DB2-BD59-A6C34878D82A}">
                    <a16:rowId xmlns="" xmlns:a16="http://schemas.microsoft.com/office/drawing/2014/main" val="10000"/>
                  </a:ext>
                </a:extLst>
              </a:tr>
              <a:tr h="278344">
                <a:tc>
                  <a:txBody>
                    <a:bodyPr/>
                    <a:lstStyle/>
                    <a:p>
                      <a:r>
                        <a:rPr lang="en-US" i="1" dirty="0">
                          <a:latin typeface="Times New Roman" panose="02020603050405020304" pitchFamily="18" charset="0"/>
                          <a:cs typeface="Times New Roman" panose="02020603050405020304" pitchFamily="18" charset="0"/>
                        </a:rPr>
                        <a:t>ABL1</a:t>
                      </a:r>
                    </a:p>
                  </a:txBody>
                  <a:tcPr>
                    <a:solidFill>
                      <a:schemeClr val="accent6">
                        <a:lumMod val="40000"/>
                        <a:lumOff val="60000"/>
                      </a:schemeClr>
                    </a:solidFill>
                  </a:tcPr>
                </a:tc>
                <a:tc>
                  <a:txBody>
                    <a:bodyPr/>
                    <a:lstStyle/>
                    <a:p>
                      <a:r>
                        <a:rPr lang="en-US" i="1" dirty="0">
                          <a:latin typeface="Times New Roman" panose="02020603050405020304" pitchFamily="18" charset="0"/>
                          <a:cs typeface="Times New Roman" panose="02020603050405020304" pitchFamily="18" charset="0"/>
                        </a:rPr>
                        <a:t>ALK</a:t>
                      </a:r>
                    </a:p>
                  </a:txBody>
                  <a:tcPr>
                    <a:solidFill>
                      <a:schemeClr val="accent6">
                        <a:lumMod val="40000"/>
                        <a:lumOff val="60000"/>
                      </a:schemeClr>
                    </a:solidFill>
                  </a:tcPr>
                </a:tc>
                <a:tc>
                  <a:txBody>
                    <a:bodyPr/>
                    <a:lstStyle/>
                    <a:p>
                      <a:r>
                        <a:rPr lang="en-US" i="1" dirty="0">
                          <a:latin typeface="Times New Roman" panose="02020603050405020304" pitchFamily="18" charset="0"/>
                          <a:cs typeface="Times New Roman" panose="02020603050405020304" pitchFamily="18" charset="0"/>
                        </a:rPr>
                        <a:t>BRAF</a:t>
                      </a:r>
                    </a:p>
                  </a:txBody>
                  <a:tcPr>
                    <a:solidFill>
                      <a:schemeClr val="accent6">
                        <a:lumMod val="40000"/>
                        <a:lumOff val="60000"/>
                      </a:schemeClr>
                    </a:solidFill>
                  </a:tcPr>
                </a:tc>
                <a:tc>
                  <a:txBody>
                    <a:bodyPr/>
                    <a:lstStyle/>
                    <a:p>
                      <a:r>
                        <a:rPr lang="en-US" i="1" dirty="0">
                          <a:latin typeface="Times New Roman" panose="02020603050405020304" pitchFamily="18" charset="0"/>
                          <a:cs typeface="Times New Roman" panose="02020603050405020304" pitchFamily="18" charset="0"/>
                        </a:rPr>
                        <a:t>BRD3</a:t>
                      </a:r>
                    </a:p>
                  </a:txBody>
                  <a:tcPr>
                    <a:solidFill>
                      <a:schemeClr val="accent6">
                        <a:lumMod val="40000"/>
                        <a:lumOff val="60000"/>
                      </a:schemeClr>
                    </a:solidFill>
                  </a:tcPr>
                </a:tc>
                <a:tc>
                  <a:txBody>
                    <a:bodyPr/>
                    <a:lstStyle/>
                    <a:p>
                      <a:r>
                        <a:rPr lang="en-US" i="1" dirty="0">
                          <a:latin typeface="Times New Roman" panose="02020603050405020304" pitchFamily="18" charset="0"/>
                          <a:cs typeface="Times New Roman" panose="02020603050405020304" pitchFamily="18" charset="0"/>
                        </a:rPr>
                        <a:t>BRD4</a:t>
                      </a:r>
                    </a:p>
                  </a:txBody>
                  <a:tcPr>
                    <a:solidFill>
                      <a:schemeClr val="accent6">
                        <a:lumMod val="40000"/>
                        <a:lumOff val="60000"/>
                      </a:schemeClr>
                    </a:solidFill>
                  </a:tcPr>
                </a:tc>
                <a:tc>
                  <a:txBody>
                    <a:bodyPr/>
                    <a:lstStyle/>
                    <a:p>
                      <a:r>
                        <a:rPr lang="en-US" i="1" dirty="0">
                          <a:latin typeface="Times New Roman" panose="02020603050405020304" pitchFamily="18" charset="0"/>
                          <a:cs typeface="Times New Roman" panose="02020603050405020304" pitchFamily="18" charset="0"/>
                        </a:rPr>
                        <a:t>CAMTA1</a:t>
                      </a:r>
                    </a:p>
                  </a:txBody>
                  <a:tcPr>
                    <a:solidFill>
                      <a:schemeClr val="accent6">
                        <a:lumMod val="40000"/>
                        <a:lumOff val="60000"/>
                      </a:schemeClr>
                    </a:solidFill>
                  </a:tcPr>
                </a:tc>
                <a:tc>
                  <a:txBody>
                    <a:bodyPr/>
                    <a:lstStyle/>
                    <a:p>
                      <a:r>
                        <a:rPr lang="en-US" i="1" dirty="0">
                          <a:latin typeface="Times New Roman" panose="02020603050405020304" pitchFamily="18" charset="0"/>
                          <a:cs typeface="Times New Roman" panose="02020603050405020304" pitchFamily="18" charset="0"/>
                        </a:rPr>
                        <a:t>CCNB3</a:t>
                      </a:r>
                    </a:p>
                  </a:txBody>
                  <a:tcPr>
                    <a:solidFill>
                      <a:schemeClr val="accent6">
                        <a:lumMod val="40000"/>
                        <a:lumOff val="60000"/>
                      </a:schemeClr>
                    </a:solidFill>
                  </a:tcPr>
                </a:tc>
                <a:tc>
                  <a:txBody>
                    <a:bodyPr/>
                    <a:lstStyle/>
                    <a:p>
                      <a:r>
                        <a:rPr lang="en-US" i="1" dirty="0">
                          <a:latin typeface="Times New Roman" panose="02020603050405020304" pitchFamily="18" charset="0"/>
                          <a:cs typeface="Times New Roman" panose="02020603050405020304" pitchFamily="18" charset="0"/>
                        </a:rPr>
                        <a:t>CCND1</a:t>
                      </a:r>
                    </a:p>
                  </a:txBody>
                  <a:tcPr>
                    <a:solidFill>
                      <a:schemeClr val="accent6">
                        <a:lumMod val="40000"/>
                        <a:lumOff val="60000"/>
                      </a:schemeClr>
                    </a:solidFill>
                  </a:tcPr>
                </a:tc>
                <a:extLst>
                  <a:ext uri="{0D108BD9-81ED-4DB2-BD59-A6C34878D82A}">
                    <a16:rowId xmlns="" xmlns:a16="http://schemas.microsoft.com/office/drawing/2014/main" val="10001"/>
                  </a:ext>
                </a:extLst>
              </a:tr>
              <a:tr h="278344">
                <a:tc>
                  <a:txBody>
                    <a:bodyPr/>
                    <a:lstStyle/>
                    <a:p>
                      <a:r>
                        <a:rPr lang="en-US" i="1" dirty="0">
                          <a:latin typeface="Times New Roman" panose="02020603050405020304" pitchFamily="18" charset="0"/>
                          <a:cs typeface="Times New Roman" panose="02020603050405020304" pitchFamily="18" charset="0"/>
                        </a:rPr>
                        <a:t>CCND3</a:t>
                      </a:r>
                    </a:p>
                  </a:txBody>
                  <a:tcPr>
                    <a:solidFill>
                      <a:schemeClr val="accent6">
                        <a:lumMod val="40000"/>
                        <a:lumOff val="60000"/>
                      </a:schemeClr>
                    </a:solidFill>
                  </a:tcPr>
                </a:tc>
                <a:tc>
                  <a:txBody>
                    <a:bodyPr/>
                    <a:lstStyle/>
                    <a:p>
                      <a:r>
                        <a:rPr lang="en-US" i="1" dirty="0">
                          <a:latin typeface="Times New Roman" panose="02020603050405020304" pitchFamily="18" charset="0"/>
                          <a:cs typeface="Times New Roman" panose="02020603050405020304" pitchFamily="18" charset="0"/>
                        </a:rPr>
                        <a:t>CDK6</a:t>
                      </a:r>
                    </a:p>
                  </a:txBody>
                  <a:tcPr>
                    <a:solidFill>
                      <a:schemeClr val="accent6">
                        <a:lumMod val="40000"/>
                        <a:lumOff val="60000"/>
                      </a:schemeClr>
                    </a:solidFill>
                  </a:tcPr>
                </a:tc>
                <a:tc>
                  <a:txBody>
                    <a:bodyPr/>
                    <a:lstStyle/>
                    <a:p>
                      <a:r>
                        <a:rPr lang="en-US" i="1" dirty="0">
                          <a:latin typeface="Times New Roman" panose="02020603050405020304" pitchFamily="18" charset="0"/>
                          <a:cs typeface="Times New Roman" panose="02020603050405020304" pitchFamily="18" charset="0"/>
                        </a:rPr>
                        <a:t>CIC</a:t>
                      </a:r>
                    </a:p>
                  </a:txBody>
                  <a:tcPr>
                    <a:solidFill>
                      <a:schemeClr val="accent6">
                        <a:lumMod val="40000"/>
                        <a:lumOff val="60000"/>
                      </a:schemeClr>
                    </a:solidFill>
                  </a:tcPr>
                </a:tc>
                <a:tc>
                  <a:txBody>
                    <a:bodyPr/>
                    <a:lstStyle/>
                    <a:p>
                      <a:r>
                        <a:rPr lang="en-US" i="1" dirty="0">
                          <a:latin typeface="Times New Roman" panose="02020603050405020304" pitchFamily="18" charset="0"/>
                          <a:cs typeface="Times New Roman" panose="02020603050405020304" pitchFamily="18" charset="0"/>
                        </a:rPr>
                        <a:t>CREB3L1</a:t>
                      </a:r>
                    </a:p>
                  </a:txBody>
                  <a:tcPr>
                    <a:solidFill>
                      <a:schemeClr val="accent6">
                        <a:lumMod val="40000"/>
                        <a:lumOff val="60000"/>
                      </a:schemeClr>
                    </a:solidFill>
                  </a:tcPr>
                </a:tc>
                <a:tc>
                  <a:txBody>
                    <a:bodyPr/>
                    <a:lstStyle/>
                    <a:p>
                      <a:r>
                        <a:rPr lang="en-US" i="1" dirty="0">
                          <a:latin typeface="Times New Roman" panose="02020603050405020304" pitchFamily="18" charset="0"/>
                          <a:cs typeface="Times New Roman" panose="02020603050405020304" pitchFamily="18" charset="0"/>
                        </a:rPr>
                        <a:t>CREB3L2</a:t>
                      </a:r>
                    </a:p>
                  </a:txBody>
                  <a:tcPr>
                    <a:solidFill>
                      <a:schemeClr val="accent6">
                        <a:lumMod val="40000"/>
                        <a:lumOff val="60000"/>
                      </a:schemeClr>
                    </a:solidFill>
                  </a:tcPr>
                </a:tc>
                <a:tc>
                  <a:txBody>
                    <a:bodyPr/>
                    <a:lstStyle/>
                    <a:p>
                      <a:r>
                        <a:rPr lang="en-US" i="1" dirty="0">
                          <a:latin typeface="Times New Roman" panose="02020603050405020304" pitchFamily="18" charset="0"/>
                          <a:cs typeface="Times New Roman" panose="02020603050405020304" pitchFamily="18" charset="0"/>
                        </a:rPr>
                        <a:t>DNAJB1</a:t>
                      </a:r>
                    </a:p>
                  </a:txBody>
                  <a:tcPr>
                    <a:solidFill>
                      <a:schemeClr val="accent6">
                        <a:lumMod val="40000"/>
                        <a:lumOff val="60000"/>
                      </a:schemeClr>
                    </a:solidFill>
                  </a:tcPr>
                </a:tc>
                <a:tc>
                  <a:txBody>
                    <a:bodyPr/>
                    <a:lstStyle/>
                    <a:p>
                      <a:r>
                        <a:rPr lang="en-US" i="1" dirty="0">
                          <a:latin typeface="Times New Roman" panose="02020603050405020304" pitchFamily="18" charset="0"/>
                          <a:cs typeface="Times New Roman" panose="02020603050405020304" pitchFamily="18" charset="0"/>
                        </a:rPr>
                        <a:t>EGFR</a:t>
                      </a:r>
                    </a:p>
                  </a:txBody>
                  <a:tcPr>
                    <a:solidFill>
                      <a:schemeClr val="accent6">
                        <a:lumMod val="40000"/>
                        <a:lumOff val="60000"/>
                      </a:schemeClr>
                    </a:solidFill>
                  </a:tcPr>
                </a:tc>
                <a:tc>
                  <a:txBody>
                    <a:bodyPr/>
                    <a:lstStyle/>
                    <a:p>
                      <a:r>
                        <a:rPr lang="en-US" i="1" dirty="0">
                          <a:latin typeface="Times New Roman" panose="02020603050405020304" pitchFamily="18" charset="0"/>
                          <a:cs typeface="Times New Roman" panose="02020603050405020304" pitchFamily="18" charset="0"/>
                        </a:rPr>
                        <a:t>EPC1</a:t>
                      </a:r>
                    </a:p>
                  </a:txBody>
                  <a:tcPr>
                    <a:solidFill>
                      <a:schemeClr val="accent6">
                        <a:lumMod val="40000"/>
                        <a:lumOff val="60000"/>
                      </a:schemeClr>
                    </a:solidFill>
                  </a:tcPr>
                </a:tc>
                <a:extLst>
                  <a:ext uri="{0D108BD9-81ED-4DB2-BD59-A6C34878D82A}">
                    <a16:rowId xmlns="" xmlns:a16="http://schemas.microsoft.com/office/drawing/2014/main" val="10002"/>
                  </a:ext>
                </a:extLst>
              </a:tr>
              <a:tr h="278344">
                <a:tc>
                  <a:txBody>
                    <a:bodyPr/>
                    <a:lstStyle/>
                    <a:p>
                      <a:r>
                        <a:rPr lang="en-US" i="1" dirty="0">
                          <a:latin typeface="Times New Roman" panose="02020603050405020304" pitchFamily="18" charset="0"/>
                          <a:cs typeface="Times New Roman" panose="02020603050405020304" pitchFamily="18" charset="0"/>
                        </a:rPr>
                        <a:t>ERBB2</a:t>
                      </a:r>
                    </a:p>
                  </a:txBody>
                  <a:tcPr>
                    <a:solidFill>
                      <a:schemeClr val="accent6">
                        <a:lumMod val="40000"/>
                        <a:lumOff val="60000"/>
                      </a:schemeClr>
                    </a:solidFill>
                  </a:tcPr>
                </a:tc>
                <a:tc>
                  <a:txBody>
                    <a:bodyPr/>
                    <a:lstStyle/>
                    <a:p>
                      <a:r>
                        <a:rPr lang="en-US" i="1" dirty="0">
                          <a:latin typeface="Times New Roman" panose="02020603050405020304" pitchFamily="18" charset="0"/>
                          <a:cs typeface="Times New Roman" panose="02020603050405020304" pitchFamily="18" charset="0"/>
                        </a:rPr>
                        <a:t>ERBB4</a:t>
                      </a:r>
                    </a:p>
                  </a:txBody>
                  <a:tcPr>
                    <a:solidFill>
                      <a:schemeClr val="accent6">
                        <a:lumMod val="40000"/>
                        <a:lumOff val="60000"/>
                      </a:schemeClr>
                    </a:solidFill>
                  </a:tcPr>
                </a:tc>
                <a:tc>
                  <a:txBody>
                    <a:bodyPr/>
                    <a:lstStyle/>
                    <a:p>
                      <a:r>
                        <a:rPr lang="en-US" i="1" dirty="0">
                          <a:latin typeface="Times New Roman" panose="02020603050405020304" pitchFamily="18" charset="0"/>
                          <a:cs typeface="Times New Roman" panose="02020603050405020304" pitchFamily="18" charset="0"/>
                        </a:rPr>
                        <a:t>ERG</a:t>
                      </a:r>
                    </a:p>
                  </a:txBody>
                  <a:tcPr>
                    <a:solidFill>
                      <a:schemeClr val="accent6">
                        <a:lumMod val="40000"/>
                        <a:lumOff val="60000"/>
                      </a:schemeClr>
                    </a:solidFill>
                  </a:tcPr>
                </a:tc>
                <a:tc>
                  <a:txBody>
                    <a:bodyPr/>
                    <a:lstStyle/>
                    <a:p>
                      <a:r>
                        <a:rPr lang="en-US" i="1" dirty="0">
                          <a:latin typeface="Times New Roman" panose="02020603050405020304" pitchFamily="18" charset="0"/>
                          <a:cs typeface="Times New Roman" panose="02020603050405020304" pitchFamily="18" charset="0"/>
                        </a:rPr>
                        <a:t>ETV1</a:t>
                      </a:r>
                    </a:p>
                  </a:txBody>
                  <a:tcPr>
                    <a:solidFill>
                      <a:schemeClr val="accent6">
                        <a:lumMod val="40000"/>
                        <a:lumOff val="60000"/>
                      </a:schemeClr>
                    </a:solidFill>
                  </a:tcPr>
                </a:tc>
                <a:tc>
                  <a:txBody>
                    <a:bodyPr/>
                    <a:lstStyle/>
                    <a:p>
                      <a:r>
                        <a:rPr lang="en-US" i="1" dirty="0">
                          <a:latin typeface="Times New Roman" panose="02020603050405020304" pitchFamily="18" charset="0"/>
                          <a:cs typeface="Times New Roman" panose="02020603050405020304" pitchFamily="18" charset="0"/>
                        </a:rPr>
                        <a:t>ETV4</a:t>
                      </a:r>
                    </a:p>
                  </a:txBody>
                  <a:tcPr>
                    <a:solidFill>
                      <a:schemeClr val="accent6">
                        <a:lumMod val="40000"/>
                        <a:lumOff val="60000"/>
                      </a:schemeClr>
                    </a:solidFill>
                  </a:tcPr>
                </a:tc>
                <a:tc>
                  <a:txBody>
                    <a:bodyPr/>
                    <a:lstStyle/>
                    <a:p>
                      <a:r>
                        <a:rPr lang="en-US" i="1" dirty="0">
                          <a:latin typeface="Times New Roman" panose="02020603050405020304" pitchFamily="18" charset="0"/>
                          <a:cs typeface="Times New Roman" panose="02020603050405020304" pitchFamily="18" charset="0"/>
                        </a:rPr>
                        <a:t>ETV5</a:t>
                      </a:r>
                    </a:p>
                  </a:txBody>
                  <a:tcPr>
                    <a:solidFill>
                      <a:schemeClr val="accent6">
                        <a:lumMod val="40000"/>
                        <a:lumOff val="60000"/>
                      </a:schemeClr>
                    </a:solidFill>
                  </a:tcPr>
                </a:tc>
                <a:tc>
                  <a:txBody>
                    <a:bodyPr/>
                    <a:lstStyle/>
                    <a:p>
                      <a:r>
                        <a:rPr lang="en-US" i="1" dirty="0">
                          <a:latin typeface="Times New Roman" panose="02020603050405020304" pitchFamily="18" charset="0"/>
                          <a:cs typeface="Times New Roman" panose="02020603050405020304" pitchFamily="18" charset="0"/>
                        </a:rPr>
                        <a:t>ETV6</a:t>
                      </a:r>
                    </a:p>
                  </a:txBody>
                  <a:tcPr>
                    <a:solidFill>
                      <a:schemeClr val="accent6">
                        <a:lumMod val="40000"/>
                        <a:lumOff val="60000"/>
                      </a:schemeClr>
                    </a:solidFill>
                  </a:tcPr>
                </a:tc>
                <a:tc>
                  <a:txBody>
                    <a:bodyPr/>
                    <a:lstStyle/>
                    <a:p>
                      <a:r>
                        <a:rPr lang="en-US" i="1" dirty="0">
                          <a:latin typeface="Times New Roman" panose="02020603050405020304" pitchFamily="18" charset="0"/>
                          <a:cs typeface="Times New Roman" panose="02020603050405020304" pitchFamily="18" charset="0"/>
                        </a:rPr>
                        <a:t>EWSR1</a:t>
                      </a:r>
                    </a:p>
                  </a:txBody>
                  <a:tcPr>
                    <a:solidFill>
                      <a:schemeClr val="accent6">
                        <a:lumMod val="40000"/>
                        <a:lumOff val="60000"/>
                      </a:schemeClr>
                    </a:solidFill>
                  </a:tcPr>
                </a:tc>
                <a:extLst>
                  <a:ext uri="{0D108BD9-81ED-4DB2-BD59-A6C34878D82A}">
                    <a16:rowId xmlns="" xmlns:a16="http://schemas.microsoft.com/office/drawing/2014/main" val="10003"/>
                  </a:ext>
                </a:extLst>
              </a:tr>
              <a:tr h="278344">
                <a:tc>
                  <a:txBody>
                    <a:bodyPr/>
                    <a:lstStyle/>
                    <a:p>
                      <a:r>
                        <a:rPr lang="en-US" i="1" dirty="0">
                          <a:latin typeface="Times New Roman" panose="02020603050405020304" pitchFamily="18" charset="0"/>
                          <a:cs typeface="Times New Roman" panose="02020603050405020304" pitchFamily="18" charset="0"/>
                        </a:rPr>
                        <a:t>FGFR1</a:t>
                      </a:r>
                    </a:p>
                  </a:txBody>
                  <a:tcPr>
                    <a:solidFill>
                      <a:schemeClr val="accent6">
                        <a:lumMod val="40000"/>
                        <a:lumOff val="60000"/>
                      </a:schemeClr>
                    </a:solidFill>
                  </a:tcPr>
                </a:tc>
                <a:tc>
                  <a:txBody>
                    <a:bodyPr/>
                    <a:lstStyle/>
                    <a:p>
                      <a:r>
                        <a:rPr lang="en-US" i="1" dirty="0">
                          <a:latin typeface="Times New Roman" panose="02020603050405020304" pitchFamily="18" charset="0"/>
                          <a:cs typeface="Times New Roman" panose="02020603050405020304" pitchFamily="18" charset="0"/>
                        </a:rPr>
                        <a:t>FGFR2</a:t>
                      </a:r>
                    </a:p>
                  </a:txBody>
                  <a:tcPr>
                    <a:solidFill>
                      <a:schemeClr val="accent6">
                        <a:lumMod val="40000"/>
                        <a:lumOff val="60000"/>
                      </a:schemeClr>
                    </a:solidFill>
                  </a:tcPr>
                </a:tc>
                <a:tc>
                  <a:txBody>
                    <a:bodyPr/>
                    <a:lstStyle/>
                    <a:p>
                      <a:r>
                        <a:rPr lang="en-US" i="1" dirty="0">
                          <a:latin typeface="Times New Roman" panose="02020603050405020304" pitchFamily="18" charset="0"/>
                          <a:cs typeface="Times New Roman" panose="02020603050405020304" pitchFamily="18" charset="0"/>
                        </a:rPr>
                        <a:t>FGFR3</a:t>
                      </a:r>
                    </a:p>
                  </a:txBody>
                  <a:tcPr>
                    <a:solidFill>
                      <a:schemeClr val="accent6">
                        <a:lumMod val="40000"/>
                        <a:lumOff val="60000"/>
                      </a:schemeClr>
                    </a:solidFill>
                  </a:tcPr>
                </a:tc>
                <a:tc>
                  <a:txBody>
                    <a:bodyPr/>
                    <a:lstStyle/>
                    <a:p>
                      <a:r>
                        <a:rPr lang="en-US" i="1" dirty="0">
                          <a:latin typeface="Times New Roman" panose="02020603050405020304" pitchFamily="18" charset="0"/>
                          <a:cs typeface="Times New Roman" panose="02020603050405020304" pitchFamily="18" charset="0"/>
                        </a:rPr>
                        <a:t>FOXO1</a:t>
                      </a:r>
                    </a:p>
                  </a:txBody>
                  <a:tcPr>
                    <a:solidFill>
                      <a:schemeClr val="accent6">
                        <a:lumMod val="40000"/>
                        <a:lumOff val="60000"/>
                      </a:schemeClr>
                    </a:solidFill>
                  </a:tcPr>
                </a:tc>
                <a:tc>
                  <a:txBody>
                    <a:bodyPr/>
                    <a:lstStyle/>
                    <a:p>
                      <a:r>
                        <a:rPr lang="en-US" i="1" dirty="0">
                          <a:latin typeface="Times New Roman" panose="02020603050405020304" pitchFamily="18" charset="0"/>
                          <a:cs typeface="Times New Roman" panose="02020603050405020304" pitchFamily="18" charset="0"/>
                        </a:rPr>
                        <a:t>FUS</a:t>
                      </a:r>
                    </a:p>
                  </a:txBody>
                  <a:tcPr>
                    <a:solidFill>
                      <a:schemeClr val="accent6">
                        <a:lumMod val="40000"/>
                        <a:lumOff val="60000"/>
                      </a:schemeClr>
                    </a:solidFill>
                  </a:tcPr>
                </a:tc>
                <a:tc>
                  <a:txBody>
                    <a:bodyPr/>
                    <a:lstStyle/>
                    <a:p>
                      <a:r>
                        <a:rPr lang="en-US" i="1" dirty="0">
                          <a:latin typeface="Times New Roman" panose="02020603050405020304" pitchFamily="18" charset="0"/>
                          <a:cs typeface="Times New Roman" panose="02020603050405020304" pitchFamily="18" charset="0"/>
                        </a:rPr>
                        <a:t>GLI1</a:t>
                      </a:r>
                    </a:p>
                  </a:txBody>
                  <a:tcPr>
                    <a:solidFill>
                      <a:schemeClr val="accent6">
                        <a:lumMod val="40000"/>
                        <a:lumOff val="60000"/>
                      </a:schemeClr>
                    </a:solidFill>
                  </a:tcPr>
                </a:tc>
                <a:tc>
                  <a:txBody>
                    <a:bodyPr/>
                    <a:lstStyle/>
                    <a:p>
                      <a:r>
                        <a:rPr lang="en-US" i="1" dirty="0">
                          <a:latin typeface="Times New Roman" panose="02020603050405020304" pitchFamily="18" charset="0"/>
                          <a:cs typeface="Times New Roman" panose="02020603050405020304" pitchFamily="18" charset="0"/>
                        </a:rPr>
                        <a:t>HMGA2</a:t>
                      </a:r>
                    </a:p>
                  </a:txBody>
                  <a:tcPr>
                    <a:solidFill>
                      <a:schemeClr val="accent6">
                        <a:lumMod val="40000"/>
                        <a:lumOff val="60000"/>
                      </a:schemeClr>
                    </a:solidFill>
                  </a:tcPr>
                </a:tc>
                <a:tc>
                  <a:txBody>
                    <a:bodyPr/>
                    <a:lstStyle/>
                    <a:p>
                      <a:r>
                        <a:rPr lang="en-US" i="1" dirty="0">
                          <a:latin typeface="Times New Roman" panose="02020603050405020304" pitchFamily="18" charset="0"/>
                          <a:cs typeface="Times New Roman" panose="02020603050405020304" pitchFamily="18" charset="0"/>
                        </a:rPr>
                        <a:t>JAK1</a:t>
                      </a:r>
                    </a:p>
                  </a:txBody>
                  <a:tcPr>
                    <a:solidFill>
                      <a:schemeClr val="accent6">
                        <a:lumMod val="40000"/>
                        <a:lumOff val="60000"/>
                      </a:schemeClr>
                    </a:solidFill>
                  </a:tcPr>
                </a:tc>
                <a:extLst>
                  <a:ext uri="{0D108BD9-81ED-4DB2-BD59-A6C34878D82A}">
                    <a16:rowId xmlns="" xmlns:a16="http://schemas.microsoft.com/office/drawing/2014/main" val="10004"/>
                  </a:ext>
                </a:extLst>
              </a:tr>
              <a:tr h="278344">
                <a:tc>
                  <a:txBody>
                    <a:bodyPr/>
                    <a:lstStyle/>
                    <a:p>
                      <a:r>
                        <a:rPr lang="en-US" i="1" dirty="0">
                          <a:latin typeface="Times New Roman" panose="02020603050405020304" pitchFamily="18" charset="0"/>
                          <a:cs typeface="Times New Roman" panose="02020603050405020304" pitchFamily="18" charset="0"/>
                        </a:rPr>
                        <a:t>JAK2</a:t>
                      </a:r>
                    </a:p>
                  </a:txBody>
                  <a:tcPr>
                    <a:solidFill>
                      <a:schemeClr val="accent6">
                        <a:lumMod val="40000"/>
                        <a:lumOff val="60000"/>
                      </a:schemeClr>
                    </a:solidFill>
                  </a:tcPr>
                </a:tc>
                <a:tc>
                  <a:txBody>
                    <a:bodyPr/>
                    <a:lstStyle/>
                    <a:p>
                      <a:r>
                        <a:rPr lang="en-US" i="1" dirty="0">
                          <a:latin typeface="Times New Roman" panose="02020603050405020304" pitchFamily="18" charset="0"/>
                          <a:cs typeface="Times New Roman" panose="02020603050405020304" pitchFamily="18" charset="0"/>
                        </a:rPr>
                        <a:t>JAK3</a:t>
                      </a:r>
                    </a:p>
                  </a:txBody>
                  <a:tcPr>
                    <a:solidFill>
                      <a:schemeClr val="accent6">
                        <a:lumMod val="40000"/>
                        <a:lumOff val="60000"/>
                      </a:schemeClr>
                    </a:solidFill>
                  </a:tcPr>
                </a:tc>
                <a:tc>
                  <a:txBody>
                    <a:bodyPr/>
                    <a:lstStyle/>
                    <a:p>
                      <a:r>
                        <a:rPr lang="en-US" i="1" dirty="0">
                          <a:latin typeface="Times New Roman" panose="02020603050405020304" pitchFamily="18" charset="0"/>
                          <a:cs typeface="Times New Roman" panose="02020603050405020304" pitchFamily="18" charset="0"/>
                        </a:rPr>
                        <a:t>JAZF1</a:t>
                      </a:r>
                    </a:p>
                  </a:txBody>
                  <a:tcPr>
                    <a:solidFill>
                      <a:schemeClr val="accent6">
                        <a:lumMod val="40000"/>
                        <a:lumOff val="60000"/>
                      </a:schemeClr>
                    </a:solidFill>
                  </a:tcPr>
                </a:tc>
                <a:tc>
                  <a:txBody>
                    <a:bodyPr/>
                    <a:lstStyle/>
                    <a:p>
                      <a:r>
                        <a:rPr lang="en-US" i="1" dirty="0">
                          <a:latin typeface="Times New Roman" panose="02020603050405020304" pitchFamily="18" charset="0"/>
                          <a:cs typeface="Times New Roman" panose="02020603050405020304" pitchFamily="18" charset="0"/>
                        </a:rPr>
                        <a:t>KIT</a:t>
                      </a:r>
                    </a:p>
                  </a:txBody>
                  <a:tcPr>
                    <a:solidFill>
                      <a:schemeClr val="accent6">
                        <a:lumMod val="40000"/>
                        <a:lumOff val="60000"/>
                      </a:schemeClr>
                    </a:solidFill>
                  </a:tcPr>
                </a:tc>
                <a:tc>
                  <a:txBody>
                    <a:bodyPr/>
                    <a:lstStyle/>
                    <a:p>
                      <a:r>
                        <a:rPr lang="en-US" i="1" dirty="0">
                          <a:latin typeface="Times New Roman" panose="02020603050405020304" pitchFamily="18" charset="0"/>
                          <a:cs typeface="Times New Roman" panose="02020603050405020304" pitchFamily="18" charset="0"/>
                        </a:rPr>
                        <a:t>MAML2</a:t>
                      </a:r>
                    </a:p>
                  </a:txBody>
                  <a:tcPr>
                    <a:solidFill>
                      <a:schemeClr val="accent6">
                        <a:lumMod val="40000"/>
                        <a:lumOff val="60000"/>
                      </a:schemeClr>
                    </a:solidFill>
                  </a:tcPr>
                </a:tc>
                <a:tc>
                  <a:txBody>
                    <a:bodyPr/>
                    <a:lstStyle/>
                    <a:p>
                      <a:r>
                        <a:rPr lang="en-US" i="1" dirty="0">
                          <a:latin typeface="Times New Roman" panose="02020603050405020304" pitchFamily="18" charset="0"/>
                          <a:cs typeface="Times New Roman" panose="02020603050405020304" pitchFamily="18" charset="0"/>
                        </a:rPr>
                        <a:t>MEAF6</a:t>
                      </a:r>
                    </a:p>
                  </a:txBody>
                  <a:tcPr>
                    <a:solidFill>
                      <a:schemeClr val="accent6">
                        <a:lumMod val="40000"/>
                        <a:lumOff val="60000"/>
                      </a:schemeClr>
                    </a:solidFill>
                  </a:tcPr>
                </a:tc>
                <a:tc>
                  <a:txBody>
                    <a:bodyPr/>
                    <a:lstStyle/>
                    <a:p>
                      <a:r>
                        <a:rPr lang="en-US" i="1" dirty="0">
                          <a:latin typeface="Times New Roman" panose="02020603050405020304" pitchFamily="18" charset="0"/>
                          <a:cs typeface="Times New Roman" panose="02020603050405020304" pitchFamily="18" charset="0"/>
                        </a:rPr>
                        <a:t>NOTCH1</a:t>
                      </a:r>
                    </a:p>
                  </a:txBody>
                  <a:tcPr>
                    <a:solidFill>
                      <a:schemeClr val="accent6">
                        <a:lumMod val="40000"/>
                        <a:lumOff val="60000"/>
                      </a:schemeClr>
                    </a:solidFill>
                  </a:tcPr>
                </a:tc>
                <a:tc>
                  <a:txBody>
                    <a:bodyPr/>
                    <a:lstStyle/>
                    <a:p>
                      <a:r>
                        <a:rPr lang="en-US" i="1" dirty="0">
                          <a:latin typeface="Times New Roman" panose="02020603050405020304" pitchFamily="18" charset="0"/>
                          <a:cs typeface="Times New Roman" panose="02020603050405020304" pitchFamily="18" charset="0"/>
                        </a:rPr>
                        <a:t>NOTCH2</a:t>
                      </a:r>
                    </a:p>
                  </a:txBody>
                  <a:tcPr>
                    <a:solidFill>
                      <a:schemeClr val="accent6">
                        <a:lumMod val="40000"/>
                        <a:lumOff val="60000"/>
                      </a:schemeClr>
                    </a:solidFill>
                  </a:tcPr>
                </a:tc>
                <a:extLst>
                  <a:ext uri="{0D108BD9-81ED-4DB2-BD59-A6C34878D82A}">
                    <a16:rowId xmlns="" xmlns:a16="http://schemas.microsoft.com/office/drawing/2014/main" val="10005"/>
                  </a:ext>
                </a:extLst>
              </a:tr>
              <a:tr h="278344">
                <a:tc>
                  <a:txBody>
                    <a:bodyPr/>
                    <a:lstStyle/>
                    <a:p>
                      <a:r>
                        <a:rPr lang="en-US" i="1" dirty="0">
                          <a:latin typeface="Times New Roman" panose="02020603050405020304" pitchFamily="18" charset="0"/>
                          <a:cs typeface="Times New Roman" panose="02020603050405020304" pitchFamily="18" charset="0"/>
                        </a:rPr>
                        <a:t>NRG1</a:t>
                      </a:r>
                    </a:p>
                  </a:txBody>
                  <a:tcPr>
                    <a:solidFill>
                      <a:schemeClr val="accent6">
                        <a:lumMod val="40000"/>
                        <a:lumOff val="60000"/>
                      </a:schemeClr>
                    </a:solidFill>
                  </a:tcPr>
                </a:tc>
                <a:tc>
                  <a:txBody>
                    <a:bodyPr/>
                    <a:lstStyle/>
                    <a:p>
                      <a:r>
                        <a:rPr lang="en-US" i="1" dirty="0">
                          <a:latin typeface="Times New Roman" panose="02020603050405020304" pitchFamily="18" charset="0"/>
                          <a:cs typeface="Times New Roman" panose="02020603050405020304" pitchFamily="18" charset="0"/>
                        </a:rPr>
                        <a:t>NTRK1</a:t>
                      </a:r>
                    </a:p>
                  </a:txBody>
                  <a:tcPr>
                    <a:solidFill>
                      <a:schemeClr val="accent6">
                        <a:lumMod val="40000"/>
                        <a:lumOff val="60000"/>
                      </a:schemeClr>
                    </a:solidFill>
                  </a:tcPr>
                </a:tc>
                <a:tc>
                  <a:txBody>
                    <a:bodyPr/>
                    <a:lstStyle/>
                    <a:p>
                      <a:r>
                        <a:rPr lang="en-US" i="1" dirty="0">
                          <a:latin typeface="Times New Roman" panose="02020603050405020304" pitchFamily="18" charset="0"/>
                          <a:cs typeface="Times New Roman" panose="02020603050405020304" pitchFamily="18" charset="0"/>
                        </a:rPr>
                        <a:t>NTRK2</a:t>
                      </a:r>
                    </a:p>
                  </a:txBody>
                  <a:tcPr>
                    <a:solidFill>
                      <a:schemeClr val="accent6">
                        <a:lumMod val="40000"/>
                        <a:lumOff val="60000"/>
                      </a:schemeClr>
                    </a:solidFill>
                  </a:tcPr>
                </a:tc>
                <a:tc>
                  <a:txBody>
                    <a:bodyPr/>
                    <a:lstStyle/>
                    <a:p>
                      <a:r>
                        <a:rPr lang="en-US" i="1" dirty="0">
                          <a:latin typeface="Times New Roman" panose="02020603050405020304" pitchFamily="18" charset="0"/>
                          <a:cs typeface="Times New Roman" panose="02020603050405020304" pitchFamily="18" charset="0"/>
                        </a:rPr>
                        <a:t>NTRK3</a:t>
                      </a:r>
                    </a:p>
                  </a:txBody>
                  <a:tcPr>
                    <a:solidFill>
                      <a:schemeClr val="accent6">
                        <a:lumMod val="40000"/>
                        <a:lumOff val="60000"/>
                      </a:schemeClr>
                    </a:solidFill>
                  </a:tcPr>
                </a:tc>
                <a:tc>
                  <a:txBody>
                    <a:bodyPr/>
                    <a:lstStyle/>
                    <a:p>
                      <a:r>
                        <a:rPr lang="en-US" i="1" dirty="0">
                          <a:latin typeface="Times New Roman" panose="02020603050405020304" pitchFamily="18" charset="0"/>
                          <a:cs typeface="Times New Roman" panose="02020603050405020304" pitchFamily="18" charset="0"/>
                        </a:rPr>
                        <a:t>NUTM1</a:t>
                      </a:r>
                    </a:p>
                  </a:txBody>
                  <a:tcPr>
                    <a:solidFill>
                      <a:schemeClr val="accent6">
                        <a:lumMod val="40000"/>
                        <a:lumOff val="60000"/>
                      </a:schemeClr>
                    </a:solidFill>
                  </a:tcPr>
                </a:tc>
                <a:tc>
                  <a:txBody>
                    <a:bodyPr/>
                    <a:lstStyle/>
                    <a:p>
                      <a:r>
                        <a:rPr lang="en-US" i="1" dirty="0">
                          <a:latin typeface="Times New Roman" panose="02020603050405020304" pitchFamily="18" charset="0"/>
                          <a:cs typeface="Times New Roman" panose="02020603050405020304" pitchFamily="18" charset="0"/>
                        </a:rPr>
                        <a:t>PDGFB</a:t>
                      </a:r>
                    </a:p>
                  </a:txBody>
                  <a:tcPr>
                    <a:solidFill>
                      <a:schemeClr val="accent6">
                        <a:lumMod val="40000"/>
                        <a:lumOff val="60000"/>
                      </a:schemeClr>
                    </a:solidFill>
                  </a:tcPr>
                </a:tc>
                <a:tc>
                  <a:txBody>
                    <a:bodyPr/>
                    <a:lstStyle/>
                    <a:p>
                      <a:r>
                        <a:rPr lang="en-US" i="1" dirty="0">
                          <a:latin typeface="Times New Roman" panose="02020603050405020304" pitchFamily="18" charset="0"/>
                          <a:cs typeface="Times New Roman" panose="02020603050405020304" pitchFamily="18" charset="0"/>
                        </a:rPr>
                        <a:t>PDGFRA</a:t>
                      </a:r>
                    </a:p>
                  </a:txBody>
                  <a:tcPr>
                    <a:solidFill>
                      <a:schemeClr val="accent6">
                        <a:lumMod val="40000"/>
                        <a:lumOff val="60000"/>
                      </a:schemeClr>
                    </a:solidFill>
                  </a:tcPr>
                </a:tc>
                <a:tc>
                  <a:txBody>
                    <a:bodyPr/>
                    <a:lstStyle/>
                    <a:p>
                      <a:r>
                        <a:rPr lang="en-US" i="1" dirty="0">
                          <a:latin typeface="Times New Roman" panose="02020603050405020304" pitchFamily="18" charset="0"/>
                          <a:cs typeface="Times New Roman" panose="02020603050405020304" pitchFamily="18" charset="0"/>
                        </a:rPr>
                        <a:t>PDGFRB</a:t>
                      </a:r>
                    </a:p>
                  </a:txBody>
                  <a:tcPr>
                    <a:solidFill>
                      <a:schemeClr val="accent6">
                        <a:lumMod val="40000"/>
                        <a:lumOff val="60000"/>
                      </a:schemeClr>
                    </a:solidFill>
                  </a:tcPr>
                </a:tc>
                <a:extLst>
                  <a:ext uri="{0D108BD9-81ED-4DB2-BD59-A6C34878D82A}">
                    <a16:rowId xmlns="" xmlns:a16="http://schemas.microsoft.com/office/drawing/2014/main" val="10006"/>
                  </a:ext>
                </a:extLst>
              </a:tr>
              <a:tr h="278344">
                <a:tc>
                  <a:txBody>
                    <a:bodyPr/>
                    <a:lstStyle/>
                    <a:p>
                      <a:r>
                        <a:rPr lang="en-US" i="1" dirty="0">
                          <a:latin typeface="Times New Roman" panose="02020603050405020304" pitchFamily="18" charset="0"/>
                          <a:cs typeface="Times New Roman" panose="02020603050405020304" pitchFamily="18" charset="0"/>
                        </a:rPr>
                        <a:t>PIK3CA</a:t>
                      </a:r>
                    </a:p>
                  </a:txBody>
                  <a:tcPr>
                    <a:solidFill>
                      <a:schemeClr val="accent6">
                        <a:lumMod val="40000"/>
                        <a:lumOff val="60000"/>
                      </a:schemeClr>
                    </a:solidFill>
                  </a:tcPr>
                </a:tc>
                <a:tc>
                  <a:txBody>
                    <a:bodyPr/>
                    <a:lstStyle/>
                    <a:p>
                      <a:r>
                        <a:rPr lang="en-US" i="1" dirty="0">
                          <a:latin typeface="Times New Roman" panose="02020603050405020304" pitchFamily="18" charset="0"/>
                          <a:cs typeface="Times New Roman" panose="02020603050405020304" pitchFamily="18" charset="0"/>
                        </a:rPr>
                        <a:t>PLAG1</a:t>
                      </a:r>
                    </a:p>
                  </a:txBody>
                  <a:tcPr>
                    <a:solidFill>
                      <a:schemeClr val="accent6">
                        <a:lumMod val="40000"/>
                        <a:lumOff val="60000"/>
                      </a:schemeClr>
                    </a:solidFill>
                  </a:tcPr>
                </a:tc>
                <a:tc>
                  <a:txBody>
                    <a:bodyPr/>
                    <a:lstStyle/>
                    <a:p>
                      <a:r>
                        <a:rPr lang="en-US" i="1" dirty="0">
                          <a:latin typeface="Times New Roman" panose="02020603050405020304" pitchFamily="18" charset="0"/>
                          <a:cs typeface="Times New Roman" panose="02020603050405020304" pitchFamily="18" charset="0"/>
                        </a:rPr>
                        <a:t>PPARG</a:t>
                      </a:r>
                    </a:p>
                  </a:txBody>
                  <a:tcPr>
                    <a:solidFill>
                      <a:schemeClr val="accent6">
                        <a:lumMod val="40000"/>
                        <a:lumOff val="60000"/>
                      </a:schemeClr>
                    </a:solidFill>
                  </a:tcPr>
                </a:tc>
                <a:tc>
                  <a:txBody>
                    <a:bodyPr/>
                    <a:lstStyle/>
                    <a:p>
                      <a:r>
                        <a:rPr lang="en-US" i="1" dirty="0">
                          <a:latin typeface="Times New Roman" panose="02020603050405020304" pitchFamily="18" charset="0"/>
                          <a:cs typeface="Times New Roman" panose="02020603050405020304" pitchFamily="18" charset="0"/>
                        </a:rPr>
                        <a:t>PRKACA</a:t>
                      </a:r>
                    </a:p>
                  </a:txBody>
                  <a:tcPr>
                    <a:solidFill>
                      <a:schemeClr val="accent6">
                        <a:lumMod val="40000"/>
                        <a:lumOff val="60000"/>
                      </a:schemeClr>
                    </a:solidFill>
                  </a:tcPr>
                </a:tc>
                <a:tc>
                  <a:txBody>
                    <a:bodyPr/>
                    <a:lstStyle/>
                    <a:p>
                      <a:r>
                        <a:rPr lang="en-US" i="1" dirty="0">
                          <a:latin typeface="Times New Roman" panose="02020603050405020304" pitchFamily="18" charset="0"/>
                          <a:cs typeface="Times New Roman" panose="02020603050405020304" pitchFamily="18" charset="0"/>
                        </a:rPr>
                        <a:t>PRKCA</a:t>
                      </a:r>
                    </a:p>
                  </a:txBody>
                  <a:tcPr>
                    <a:solidFill>
                      <a:schemeClr val="accent6">
                        <a:lumMod val="40000"/>
                        <a:lumOff val="60000"/>
                      </a:schemeClr>
                    </a:solidFill>
                  </a:tcPr>
                </a:tc>
                <a:tc>
                  <a:txBody>
                    <a:bodyPr/>
                    <a:lstStyle/>
                    <a:p>
                      <a:r>
                        <a:rPr lang="en-US" i="1" dirty="0">
                          <a:latin typeface="Times New Roman" panose="02020603050405020304" pitchFamily="18" charset="0"/>
                          <a:cs typeface="Times New Roman" panose="02020603050405020304" pitchFamily="18" charset="0"/>
                        </a:rPr>
                        <a:t>RAF1</a:t>
                      </a:r>
                    </a:p>
                  </a:txBody>
                  <a:tcPr>
                    <a:solidFill>
                      <a:schemeClr val="accent6">
                        <a:lumMod val="40000"/>
                        <a:lumOff val="60000"/>
                      </a:schemeClr>
                    </a:solidFill>
                  </a:tcPr>
                </a:tc>
                <a:tc>
                  <a:txBody>
                    <a:bodyPr/>
                    <a:lstStyle/>
                    <a:p>
                      <a:r>
                        <a:rPr lang="en-US" i="1" dirty="0">
                          <a:latin typeface="Times New Roman" panose="02020603050405020304" pitchFamily="18" charset="0"/>
                          <a:cs typeface="Times New Roman" panose="02020603050405020304" pitchFamily="18" charset="0"/>
                        </a:rPr>
                        <a:t>RELA</a:t>
                      </a:r>
                    </a:p>
                  </a:txBody>
                  <a:tcPr>
                    <a:solidFill>
                      <a:schemeClr val="accent6">
                        <a:lumMod val="40000"/>
                        <a:lumOff val="60000"/>
                      </a:schemeClr>
                    </a:solidFill>
                  </a:tcPr>
                </a:tc>
                <a:tc>
                  <a:txBody>
                    <a:bodyPr/>
                    <a:lstStyle/>
                    <a:p>
                      <a:r>
                        <a:rPr lang="en-US" i="1" dirty="0">
                          <a:latin typeface="Times New Roman" panose="02020603050405020304" pitchFamily="18" charset="0"/>
                          <a:cs typeface="Times New Roman" panose="02020603050405020304" pitchFamily="18" charset="0"/>
                        </a:rPr>
                        <a:t>RET</a:t>
                      </a:r>
                    </a:p>
                  </a:txBody>
                  <a:tcPr>
                    <a:solidFill>
                      <a:schemeClr val="accent6">
                        <a:lumMod val="40000"/>
                        <a:lumOff val="60000"/>
                      </a:schemeClr>
                    </a:solidFill>
                  </a:tcPr>
                </a:tc>
                <a:extLst>
                  <a:ext uri="{0D108BD9-81ED-4DB2-BD59-A6C34878D82A}">
                    <a16:rowId xmlns="" xmlns:a16="http://schemas.microsoft.com/office/drawing/2014/main" val="10007"/>
                  </a:ext>
                </a:extLst>
              </a:tr>
              <a:tr h="278344">
                <a:tc>
                  <a:txBody>
                    <a:bodyPr/>
                    <a:lstStyle/>
                    <a:p>
                      <a:r>
                        <a:rPr lang="en-US" i="1" dirty="0">
                          <a:latin typeface="Times New Roman" panose="02020603050405020304" pitchFamily="18" charset="0"/>
                          <a:cs typeface="Times New Roman" panose="02020603050405020304" pitchFamily="18" charset="0"/>
                        </a:rPr>
                        <a:t>ROS1</a:t>
                      </a:r>
                    </a:p>
                  </a:txBody>
                  <a:tcPr>
                    <a:solidFill>
                      <a:schemeClr val="accent6">
                        <a:lumMod val="40000"/>
                        <a:lumOff val="60000"/>
                      </a:schemeClr>
                    </a:solidFill>
                  </a:tcPr>
                </a:tc>
                <a:tc>
                  <a:txBody>
                    <a:bodyPr/>
                    <a:lstStyle/>
                    <a:p>
                      <a:r>
                        <a:rPr lang="en-US" i="1" dirty="0">
                          <a:latin typeface="Times New Roman" panose="02020603050405020304" pitchFamily="18" charset="0"/>
                          <a:cs typeface="Times New Roman" panose="02020603050405020304" pitchFamily="18" charset="0"/>
                        </a:rPr>
                        <a:t>RSPO2</a:t>
                      </a:r>
                    </a:p>
                  </a:txBody>
                  <a:tcPr>
                    <a:solidFill>
                      <a:schemeClr val="accent6">
                        <a:lumMod val="40000"/>
                        <a:lumOff val="60000"/>
                      </a:schemeClr>
                    </a:solidFill>
                  </a:tcPr>
                </a:tc>
                <a:tc>
                  <a:txBody>
                    <a:bodyPr/>
                    <a:lstStyle/>
                    <a:p>
                      <a:r>
                        <a:rPr lang="en-US" i="1" dirty="0">
                          <a:latin typeface="Times New Roman" panose="02020603050405020304" pitchFamily="18" charset="0"/>
                          <a:cs typeface="Times New Roman" panose="02020603050405020304" pitchFamily="18" charset="0"/>
                        </a:rPr>
                        <a:t>RSPO3</a:t>
                      </a:r>
                    </a:p>
                  </a:txBody>
                  <a:tcPr>
                    <a:solidFill>
                      <a:schemeClr val="accent6">
                        <a:lumMod val="40000"/>
                        <a:lumOff val="60000"/>
                      </a:schemeClr>
                    </a:solidFill>
                  </a:tcPr>
                </a:tc>
                <a:tc>
                  <a:txBody>
                    <a:bodyPr/>
                    <a:lstStyle/>
                    <a:p>
                      <a:r>
                        <a:rPr lang="en-US" i="1" dirty="0">
                          <a:latin typeface="Times New Roman" panose="02020603050405020304" pitchFamily="18" charset="0"/>
                          <a:cs typeface="Times New Roman" panose="02020603050405020304" pitchFamily="18" charset="0"/>
                        </a:rPr>
                        <a:t>SS18</a:t>
                      </a:r>
                    </a:p>
                  </a:txBody>
                  <a:tcPr>
                    <a:solidFill>
                      <a:schemeClr val="accent6">
                        <a:lumMod val="40000"/>
                        <a:lumOff val="60000"/>
                      </a:schemeClr>
                    </a:solidFill>
                  </a:tcPr>
                </a:tc>
                <a:tc>
                  <a:txBody>
                    <a:bodyPr/>
                    <a:lstStyle/>
                    <a:p>
                      <a:r>
                        <a:rPr lang="en-US" i="1" dirty="0">
                          <a:latin typeface="Times New Roman" panose="02020603050405020304" pitchFamily="18" charset="0"/>
                          <a:cs typeface="Times New Roman" panose="02020603050405020304" pitchFamily="18" charset="0"/>
                        </a:rPr>
                        <a:t>STAT6</a:t>
                      </a:r>
                    </a:p>
                  </a:txBody>
                  <a:tcPr>
                    <a:solidFill>
                      <a:schemeClr val="accent6">
                        <a:lumMod val="40000"/>
                        <a:lumOff val="60000"/>
                      </a:schemeClr>
                    </a:solidFill>
                  </a:tcPr>
                </a:tc>
                <a:tc>
                  <a:txBody>
                    <a:bodyPr/>
                    <a:lstStyle/>
                    <a:p>
                      <a:r>
                        <a:rPr lang="en-US" i="1" dirty="0">
                          <a:latin typeface="Times New Roman" panose="02020603050405020304" pitchFamily="18" charset="0"/>
                          <a:cs typeface="Times New Roman" panose="02020603050405020304" pitchFamily="18" charset="0"/>
                        </a:rPr>
                        <a:t>SYK</a:t>
                      </a:r>
                    </a:p>
                  </a:txBody>
                  <a:tcPr>
                    <a:solidFill>
                      <a:schemeClr val="accent6">
                        <a:lumMod val="40000"/>
                        <a:lumOff val="60000"/>
                      </a:schemeClr>
                    </a:solidFill>
                  </a:tcPr>
                </a:tc>
                <a:tc>
                  <a:txBody>
                    <a:bodyPr/>
                    <a:lstStyle/>
                    <a:p>
                      <a:r>
                        <a:rPr lang="en-US" i="1" dirty="0">
                          <a:latin typeface="Times New Roman" panose="02020603050405020304" pitchFamily="18" charset="0"/>
                          <a:cs typeface="Times New Roman" panose="02020603050405020304" pitchFamily="18" charset="0"/>
                        </a:rPr>
                        <a:t>TAF15</a:t>
                      </a:r>
                    </a:p>
                  </a:txBody>
                  <a:tcPr>
                    <a:solidFill>
                      <a:schemeClr val="accent6">
                        <a:lumMod val="40000"/>
                        <a:lumOff val="60000"/>
                      </a:schemeClr>
                    </a:solidFill>
                  </a:tcPr>
                </a:tc>
                <a:tc>
                  <a:txBody>
                    <a:bodyPr/>
                    <a:lstStyle/>
                    <a:p>
                      <a:r>
                        <a:rPr lang="en-US" i="1" dirty="0">
                          <a:latin typeface="Times New Roman" panose="02020603050405020304" pitchFamily="18" charset="0"/>
                          <a:cs typeface="Times New Roman" panose="02020603050405020304" pitchFamily="18" charset="0"/>
                        </a:rPr>
                        <a:t>TCF12</a:t>
                      </a:r>
                    </a:p>
                  </a:txBody>
                  <a:tcPr>
                    <a:solidFill>
                      <a:schemeClr val="accent6">
                        <a:lumMod val="40000"/>
                        <a:lumOff val="60000"/>
                      </a:schemeClr>
                    </a:solidFill>
                  </a:tcPr>
                </a:tc>
                <a:extLst>
                  <a:ext uri="{0D108BD9-81ED-4DB2-BD59-A6C34878D82A}">
                    <a16:rowId xmlns="" xmlns:a16="http://schemas.microsoft.com/office/drawing/2014/main" val="10008"/>
                  </a:ext>
                </a:extLst>
              </a:tr>
              <a:tr h="278344">
                <a:tc>
                  <a:txBody>
                    <a:bodyPr/>
                    <a:lstStyle/>
                    <a:p>
                      <a:r>
                        <a:rPr lang="en-US" i="1" dirty="0">
                          <a:latin typeface="Times New Roman" panose="02020603050405020304" pitchFamily="18" charset="0"/>
                          <a:cs typeface="Times New Roman" panose="02020603050405020304" pitchFamily="18" charset="0"/>
                        </a:rPr>
                        <a:t>TERT</a:t>
                      </a:r>
                    </a:p>
                  </a:txBody>
                  <a:tcPr>
                    <a:solidFill>
                      <a:schemeClr val="accent6">
                        <a:lumMod val="40000"/>
                        <a:lumOff val="60000"/>
                      </a:schemeClr>
                    </a:solidFill>
                  </a:tcPr>
                </a:tc>
                <a:tc>
                  <a:txBody>
                    <a:bodyPr/>
                    <a:lstStyle/>
                    <a:p>
                      <a:r>
                        <a:rPr lang="en-US" i="1" dirty="0">
                          <a:latin typeface="Times New Roman" panose="02020603050405020304" pitchFamily="18" charset="0"/>
                          <a:cs typeface="Times New Roman" panose="02020603050405020304" pitchFamily="18" charset="0"/>
                        </a:rPr>
                        <a:t>TFE3</a:t>
                      </a:r>
                    </a:p>
                  </a:txBody>
                  <a:tcPr>
                    <a:solidFill>
                      <a:schemeClr val="accent6">
                        <a:lumMod val="40000"/>
                        <a:lumOff val="60000"/>
                      </a:schemeClr>
                    </a:solidFill>
                  </a:tcPr>
                </a:tc>
                <a:tc>
                  <a:txBody>
                    <a:bodyPr/>
                    <a:lstStyle/>
                    <a:p>
                      <a:r>
                        <a:rPr lang="en-US" i="1" dirty="0">
                          <a:latin typeface="Times New Roman" panose="02020603050405020304" pitchFamily="18" charset="0"/>
                          <a:cs typeface="Times New Roman" panose="02020603050405020304" pitchFamily="18" charset="0"/>
                        </a:rPr>
                        <a:t>TFEB</a:t>
                      </a:r>
                    </a:p>
                  </a:txBody>
                  <a:tcPr>
                    <a:solidFill>
                      <a:schemeClr val="accent6">
                        <a:lumMod val="40000"/>
                        <a:lumOff val="60000"/>
                      </a:schemeClr>
                    </a:solidFill>
                  </a:tcPr>
                </a:tc>
                <a:tc>
                  <a:txBody>
                    <a:bodyPr/>
                    <a:lstStyle/>
                    <a:p>
                      <a:r>
                        <a:rPr lang="en-US" i="1" dirty="0">
                          <a:latin typeface="Times New Roman" panose="02020603050405020304" pitchFamily="18" charset="0"/>
                          <a:cs typeface="Times New Roman" panose="02020603050405020304" pitchFamily="18" charset="0"/>
                        </a:rPr>
                        <a:t>TFG</a:t>
                      </a:r>
                    </a:p>
                  </a:txBody>
                  <a:tcPr>
                    <a:solidFill>
                      <a:schemeClr val="accent6">
                        <a:lumMod val="40000"/>
                        <a:lumOff val="60000"/>
                      </a:schemeClr>
                    </a:solidFill>
                  </a:tcPr>
                </a:tc>
                <a:tc>
                  <a:txBody>
                    <a:bodyPr/>
                    <a:lstStyle/>
                    <a:p>
                      <a:r>
                        <a:rPr lang="en-US" i="1" dirty="0">
                          <a:latin typeface="Times New Roman" panose="02020603050405020304" pitchFamily="18" charset="0"/>
                          <a:cs typeface="Times New Roman" panose="02020603050405020304" pitchFamily="18" charset="0"/>
                        </a:rPr>
                        <a:t>TYK2</a:t>
                      </a:r>
                    </a:p>
                  </a:txBody>
                  <a:tcPr>
                    <a:solidFill>
                      <a:schemeClr val="accent6">
                        <a:lumMod val="40000"/>
                        <a:lumOff val="60000"/>
                      </a:schemeClr>
                    </a:solidFill>
                  </a:tcPr>
                </a:tc>
                <a:tc>
                  <a:txBody>
                    <a:bodyPr/>
                    <a:lstStyle/>
                    <a:p>
                      <a:r>
                        <a:rPr lang="en-US" i="1" dirty="0">
                          <a:latin typeface="Times New Roman" panose="02020603050405020304" pitchFamily="18" charset="0"/>
                          <a:cs typeface="Times New Roman" panose="02020603050405020304" pitchFamily="18" charset="0"/>
                        </a:rPr>
                        <a:t>USP6</a:t>
                      </a:r>
                    </a:p>
                  </a:txBody>
                  <a:tcPr>
                    <a:solidFill>
                      <a:schemeClr val="accent6">
                        <a:lumMod val="40000"/>
                        <a:lumOff val="60000"/>
                      </a:schemeClr>
                    </a:solidFill>
                  </a:tcPr>
                </a:tc>
                <a:tc>
                  <a:txBody>
                    <a:bodyPr/>
                    <a:lstStyle/>
                    <a:p>
                      <a:r>
                        <a:rPr lang="en-US" i="1" dirty="0">
                          <a:latin typeface="Times New Roman" panose="02020603050405020304" pitchFamily="18" charset="0"/>
                          <a:cs typeface="Times New Roman" panose="02020603050405020304" pitchFamily="18" charset="0"/>
                        </a:rPr>
                        <a:t>VGLL2</a:t>
                      </a:r>
                    </a:p>
                  </a:txBody>
                  <a:tcPr>
                    <a:solidFill>
                      <a:schemeClr val="accent6">
                        <a:lumMod val="40000"/>
                        <a:lumOff val="60000"/>
                      </a:schemeClr>
                    </a:solidFill>
                  </a:tcPr>
                </a:tc>
                <a:tc>
                  <a:txBody>
                    <a:bodyPr/>
                    <a:lstStyle/>
                    <a:p>
                      <a:r>
                        <a:rPr lang="en-US" i="1" dirty="0">
                          <a:latin typeface="Times New Roman" panose="02020603050405020304" pitchFamily="18" charset="0"/>
                          <a:cs typeface="Times New Roman" panose="02020603050405020304" pitchFamily="18" charset="0"/>
                        </a:rPr>
                        <a:t>YAP1</a:t>
                      </a:r>
                    </a:p>
                  </a:txBody>
                  <a:tcPr>
                    <a:solidFill>
                      <a:schemeClr val="accent6">
                        <a:lumMod val="40000"/>
                        <a:lumOff val="60000"/>
                      </a:schemeClr>
                    </a:solidFill>
                  </a:tcPr>
                </a:tc>
                <a:extLst>
                  <a:ext uri="{0D108BD9-81ED-4DB2-BD59-A6C34878D82A}">
                    <a16:rowId xmlns="" xmlns:a16="http://schemas.microsoft.com/office/drawing/2014/main" val="10009"/>
                  </a:ext>
                </a:extLst>
              </a:tr>
              <a:tr h="278344">
                <a:tc>
                  <a:txBody>
                    <a:bodyPr/>
                    <a:lstStyle/>
                    <a:p>
                      <a:r>
                        <a:rPr lang="en-US" i="1" dirty="0">
                          <a:latin typeface="Times New Roman" panose="02020603050405020304" pitchFamily="18" charset="0"/>
                          <a:cs typeface="Times New Roman" panose="02020603050405020304" pitchFamily="18" charset="0"/>
                        </a:rPr>
                        <a:t>YWHAE</a:t>
                      </a:r>
                    </a:p>
                  </a:txBody>
                  <a:tcPr>
                    <a:solidFill>
                      <a:schemeClr val="accent6">
                        <a:lumMod val="40000"/>
                        <a:lumOff val="60000"/>
                      </a:schemeClr>
                    </a:solidFill>
                  </a:tcPr>
                </a:tc>
                <a:tc>
                  <a:txBody>
                    <a:bodyPr/>
                    <a:lstStyle/>
                    <a:p>
                      <a:endParaRPr lang="en-US" i="1" dirty="0">
                        <a:latin typeface="Times New Roman" panose="02020603050405020304" pitchFamily="18" charset="0"/>
                        <a:cs typeface="Times New Roman" panose="02020603050405020304" pitchFamily="18" charset="0"/>
                      </a:endParaRPr>
                    </a:p>
                  </a:txBody>
                  <a:tcPr>
                    <a:solidFill>
                      <a:schemeClr val="accent6">
                        <a:lumMod val="40000"/>
                        <a:lumOff val="60000"/>
                      </a:schemeClr>
                    </a:solidFill>
                  </a:tcPr>
                </a:tc>
                <a:tc>
                  <a:txBody>
                    <a:bodyPr/>
                    <a:lstStyle/>
                    <a:p>
                      <a:endParaRPr lang="en-US" i="1" dirty="0">
                        <a:latin typeface="Times New Roman" panose="02020603050405020304" pitchFamily="18" charset="0"/>
                        <a:cs typeface="Times New Roman" panose="02020603050405020304" pitchFamily="18" charset="0"/>
                      </a:endParaRPr>
                    </a:p>
                  </a:txBody>
                  <a:tcPr>
                    <a:solidFill>
                      <a:schemeClr val="accent6">
                        <a:lumMod val="40000"/>
                        <a:lumOff val="60000"/>
                      </a:schemeClr>
                    </a:solidFill>
                  </a:tcPr>
                </a:tc>
                <a:tc>
                  <a:txBody>
                    <a:bodyPr/>
                    <a:lstStyle/>
                    <a:p>
                      <a:endParaRPr lang="en-US" i="1" dirty="0">
                        <a:latin typeface="Times New Roman" panose="02020603050405020304" pitchFamily="18" charset="0"/>
                        <a:cs typeface="Times New Roman" panose="02020603050405020304" pitchFamily="18" charset="0"/>
                      </a:endParaRPr>
                    </a:p>
                  </a:txBody>
                  <a:tcPr>
                    <a:solidFill>
                      <a:schemeClr val="accent6">
                        <a:lumMod val="40000"/>
                        <a:lumOff val="60000"/>
                      </a:schemeClr>
                    </a:solidFill>
                  </a:tcPr>
                </a:tc>
                <a:tc>
                  <a:txBody>
                    <a:bodyPr/>
                    <a:lstStyle/>
                    <a:p>
                      <a:endParaRPr lang="en-US" i="1" dirty="0">
                        <a:latin typeface="Times New Roman" panose="02020603050405020304" pitchFamily="18" charset="0"/>
                        <a:cs typeface="Times New Roman" panose="02020603050405020304" pitchFamily="18" charset="0"/>
                      </a:endParaRPr>
                    </a:p>
                  </a:txBody>
                  <a:tcPr>
                    <a:solidFill>
                      <a:schemeClr val="accent6">
                        <a:lumMod val="40000"/>
                        <a:lumOff val="60000"/>
                      </a:schemeClr>
                    </a:solidFill>
                  </a:tcPr>
                </a:tc>
                <a:tc>
                  <a:txBody>
                    <a:bodyPr/>
                    <a:lstStyle/>
                    <a:p>
                      <a:endParaRPr lang="en-US" i="1" dirty="0">
                        <a:latin typeface="Times New Roman" panose="02020603050405020304" pitchFamily="18" charset="0"/>
                        <a:cs typeface="Times New Roman" panose="02020603050405020304" pitchFamily="18" charset="0"/>
                      </a:endParaRPr>
                    </a:p>
                  </a:txBody>
                  <a:tcPr>
                    <a:solidFill>
                      <a:schemeClr val="accent6">
                        <a:lumMod val="40000"/>
                        <a:lumOff val="60000"/>
                      </a:schemeClr>
                    </a:solidFill>
                  </a:tcPr>
                </a:tc>
                <a:tc>
                  <a:txBody>
                    <a:bodyPr/>
                    <a:lstStyle/>
                    <a:p>
                      <a:endParaRPr lang="en-US" i="1" dirty="0">
                        <a:latin typeface="Times New Roman" panose="02020603050405020304" pitchFamily="18" charset="0"/>
                        <a:cs typeface="Times New Roman" panose="02020603050405020304" pitchFamily="18" charset="0"/>
                      </a:endParaRPr>
                    </a:p>
                  </a:txBody>
                  <a:tcPr>
                    <a:solidFill>
                      <a:schemeClr val="accent6">
                        <a:lumMod val="40000"/>
                        <a:lumOff val="60000"/>
                      </a:schemeClr>
                    </a:solidFill>
                  </a:tcPr>
                </a:tc>
                <a:tc>
                  <a:txBody>
                    <a:bodyPr/>
                    <a:lstStyle/>
                    <a:p>
                      <a:endParaRPr lang="en-US" i="1" dirty="0">
                        <a:latin typeface="Times New Roman" panose="02020603050405020304" pitchFamily="18" charset="0"/>
                        <a:cs typeface="Times New Roman" panose="02020603050405020304" pitchFamily="18" charset="0"/>
                      </a:endParaRPr>
                    </a:p>
                  </a:txBody>
                  <a:tcPr>
                    <a:solidFill>
                      <a:schemeClr val="accent6">
                        <a:lumMod val="40000"/>
                        <a:lumOff val="60000"/>
                      </a:schemeClr>
                    </a:solidFill>
                  </a:tcPr>
                </a:tc>
                <a:extLst>
                  <a:ext uri="{0D108BD9-81ED-4DB2-BD59-A6C34878D82A}">
                    <a16:rowId xmlns="" xmlns:a16="http://schemas.microsoft.com/office/drawing/2014/main" val="10010"/>
                  </a:ext>
                </a:extLst>
              </a:tr>
            </a:tbl>
          </a:graphicData>
        </a:graphic>
      </p:graphicFrame>
    </p:spTree>
    <p:extLst>
      <p:ext uri="{BB962C8B-B14F-4D97-AF65-F5344CB8AC3E}">
        <p14:creationId xmlns:p14="http://schemas.microsoft.com/office/powerpoint/2010/main" val="35977690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6"/>
          <p:cNvGraphicFramePr>
            <a:graphicFrameLocks noGrp="1"/>
          </p:cNvGraphicFramePr>
          <p:nvPr>
            <p:extLst>
              <p:ext uri="{D42A27DB-BD31-4B8C-83A1-F6EECF244321}">
                <p14:modId xmlns:p14="http://schemas.microsoft.com/office/powerpoint/2010/main" val="1479381805"/>
              </p:ext>
            </p:extLst>
          </p:nvPr>
        </p:nvGraphicFramePr>
        <p:xfrm>
          <a:off x="911771" y="294590"/>
          <a:ext cx="8963749" cy="3905315"/>
        </p:xfrm>
        <a:graphic>
          <a:graphicData uri="http://schemas.openxmlformats.org/drawingml/2006/table">
            <a:tbl>
              <a:tblPr firstRow="1" bandRow="1">
                <a:tableStyleId>{5C22544A-7EE6-4342-B048-85BDC9FD1C3A}</a:tableStyleId>
              </a:tblPr>
              <a:tblGrid>
                <a:gridCol w="984823">
                  <a:extLst>
                    <a:ext uri="{9D8B030D-6E8A-4147-A177-3AD203B41FA5}">
                      <a16:colId xmlns="" xmlns:a16="http://schemas.microsoft.com/office/drawing/2014/main" val="20000"/>
                    </a:ext>
                  </a:extLst>
                </a:gridCol>
                <a:gridCol w="807720">
                  <a:extLst>
                    <a:ext uri="{9D8B030D-6E8A-4147-A177-3AD203B41FA5}">
                      <a16:colId xmlns="" xmlns:a16="http://schemas.microsoft.com/office/drawing/2014/main" val="20001"/>
                    </a:ext>
                  </a:extLst>
                </a:gridCol>
                <a:gridCol w="609600">
                  <a:extLst>
                    <a:ext uri="{9D8B030D-6E8A-4147-A177-3AD203B41FA5}">
                      <a16:colId xmlns="" xmlns:a16="http://schemas.microsoft.com/office/drawing/2014/main" val="20002"/>
                    </a:ext>
                  </a:extLst>
                </a:gridCol>
                <a:gridCol w="670560">
                  <a:extLst>
                    <a:ext uri="{9D8B030D-6E8A-4147-A177-3AD203B41FA5}">
                      <a16:colId xmlns="" xmlns:a16="http://schemas.microsoft.com/office/drawing/2014/main" val="20003"/>
                    </a:ext>
                  </a:extLst>
                </a:gridCol>
                <a:gridCol w="777240">
                  <a:extLst>
                    <a:ext uri="{9D8B030D-6E8A-4147-A177-3AD203B41FA5}">
                      <a16:colId xmlns="" xmlns:a16="http://schemas.microsoft.com/office/drawing/2014/main" val="20004"/>
                    </a:ext>
                  </a:extLst>
                </a:gridCol>
                <a:gridCol w="1828800">
                  <a:extLst>
                    <a:ext uri="{9D8B030D-6E8A-4147-A177-3AD203B41FA5}">
                      <a16:colId xmlns="" xmlns:a16="http://schemas.microsoft.com/office/drawing/2014/main" val="20005"/>
                    </a:ext>
                  </a:extLst>
                </a:gridCol>
                <a:gridCol w="1661160">
                  <a:extLst>
                    <a:ext uri="{9D8B030D-6E8A-4147-A177-3AD203B41FA5}">
                      <a16:colId xmlns="" xmlns:a16="http://schemas.microsoft.com/office/drawing/2014/main" val="20006"/>
                    </a:ext>
                  </a:extLst>
                </a:gridCol>
                <a:gridCol w="1623846">
                  <a:extLst>
                    <a:ext uri="{9D8B030D-6E8A-4147-A177-3AD203B41FA5}">
                      <a16:colId xmlns="" xmlns:a16="http://schemas.microsoft.com/office/drawing/2014/main" val="20007"/>
                    </a:ext>
                  </a:extLst>
                </a:gridCol>
              </a:tblGrid>
              <a:tr h="581283">
                <a:tc gridSpan="8">
                  <a:txBody>
                    <a:bodyPr/>
                    <a:lstStyle/>
                    <a:p>
                      <a:r>
                        <a:rPr lang="en-US" dirty="0">
                          <a:latin typeface="Times New Roman" panose="02020603050405020304" pitchFamily="18" charset="0"/>
                          <a:cs typeface="Times New Roman" panose="02020603050405020304" pitchFamily="18" charset="0"/>
                        </a:rPr>
                        <a:t>Complete blood count and differential</a:t>
                      </a:r>
                      <a:r>
                        <a:rPr lang="en-US" baseline="0" dirty="0">
                          <a:latin typeface="Times New Roman" panose="02020603050405020304" pitchFamily="18" charset="0"/>
                          <a:cs typeface="Times New Roman" panose="02020603050405020304" pitchFamily="18" charset="0"/>
                        </a:rPr>
                        <a:t> for the patient before and after radiotherapy.</a:t>
                      </a:r>
                      <a:endParaRPr lang="en-US" dirty="0">
                        <a:latin typeface="Times New Roman" panose="02020603050405020304" pitchFamily="18" charset="0"/>
                        <a:cs typeface="Times New Roman" panose="02020603050405020304" pitchFamily="18" charset="0"/>
                      </a:endParaRPr>
                    </a:p>
                  </a:txBody>
                  <a:tcPr>
                    <a:solidFill>
                      <a:schemeClr val="accent6">
                        <a:lumMod val="50000"/>
                      </a:schemeClr>
                    </a:solidFill>
                  </a:tcPr>
                </a:tc>
                <a:tc hMerge="1">
                  <a:txBody>
                    <a:bodyPr/>
                    <a:lstStyle/>
                    <a:p>
                      <a:endParaRPr lang="en-US" dirty="0">
                        <a:latin typeface="Times New Roman" panose="02020603050405020304" pitchFamily="18" charset="0"/>
                        <a:cs typeface="Times New Roman" panose="02020603050405020304" pitchFamily="18" charset="0"/>
                      </a:endParaRPr>
                    </a:p>
                  </a:txBody>
                  <a:tcPr>
                    <a:solidFill>
                      <a:schemeClr val="accent6">
                        <a:lumMod val="50000"/>
                      </a:schemeClr>
                    </a:solidFill>
                  </a:tcPr>
                </a:tc>
                <a:tc hMerge="1">
                  <a:txBody>
                    <a:bodyPr/>
                    <a:lstStyle/>
                    <a:p>
                      <a:endParaRPr lang="en-US" dirty="0"/>
                    </a:p>
                  </a:txBody>
                  <a:tcPr>
                    <a:solidFill>
                      <a:schemeClr val="accent6">
                        <a:lumMod val="50000"/>
                      </a:schemeClr>
                    </a:solidFill>
                  </a:tcPr>
                </a:tc>
                <a:tc hMerge="1">
                  <a:txBody>
                    <a:bodyPr/>
                    <a:lstStyle/>
                    <a:p>
                      <a:endParaRPr lang="en-US" dirty="0"/>
                    </a:p>
                  </a:txBody>
                  <a:tcPr>
                    <a:solidFill>
                      <a:schemeClr val="accent6">
                        <a:lumMod val="50000"/>
                      </a:schemeClr>
                    </a:solidFill>
                  </a:tcPr>
                </a:tc>
                <a:tc hMerge="1">
                  <a:txBody>
                    <a:bodyPr/>
                    <a:lstStyle/>
                    <a:p>
                      <a:endParaRPr lang="en-US" dirty="0"/>
                    </a:p>
                  </a:txBody>
                  <a:tcPr>
                    <a:solidFill>
                      <a:schemeClr val="accent6">
                        <a:lumMod val="5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0"/>
                  </a:ext>
                </a:extLst>
              </a:tr>
              <a:tr h="278344">
                <a:tc>
                  <a:txBody>
                    <a:bodyPr/>
                    <a:lstStyle/>
                    <a:p>
                      <a:pPr algn="ctr"/>
                      <a:r>
                        <a:rPr lang="en-US" sz="1200" b="1" i="0" u="sng" dirty="0">
                          <a:latin typeface="Times New Roman" panose="02020603050405020304" pitchFamily="18" charset="0"/>
                          <a:cs typeface="Times New Roman" panose="02020603050405020304" pitchFamily="18" charset="0"/>
                        </a:rPr>
                        <a:t>Days before RT start (-)</a:t>
                      </a:r>
                      <a:r>
                        <a:rPr lang="en-US" sz="1200" b="1" i="0" u="sng" baseline="0" dirty="0">
                          <a:latin typeface="Times New Roman" panose="02020603050405020304" pitchFamily="18" charset="0"/>
                          <a:cs typeface="Times New Roman" panose="02020603050405020304" pitchFamily="18" charset="0"/>
                        </a:rPr>
                        <a:t> or after RT end (+)</a:t>
                      </a:r>
                      <a:endParaRPr lang="en-US" sz="1200" b="1" i="0" u="sng" dirty="0">
                        <a:latin typeface="Times New Roman" panose="02020603050405020304" pitchFamily="18" charset="0"/>
                        <a:cs typeface="Times New Roman" panose="02020603050405020304" pitchFamily="18" charset="0"/>
                      </a:endParaRPr>
                    </a:p>
                  </a:txBody>
                  <a:tcPr>
                    <a:solidFill>
                      <a:schemeClr val="accent6">
                        <a:lumMod val="40000"/>
                        <a:lumOff val="60000"/>
                      </a:schemeClr>
                    </a:solidFill>
                  </a:tcPr>
                </a:tc>
                <a:tc>
                  <a:txBody>
                    <a:bodyPr/>
                    <a:lstStyle/>
                    <a:p>
                      <a:pPr algn="ctr"/>
                      <a:r>
                        <a:rPr lang="en-US" sz="1200" b="1" i="0" u="sng" dirty="0">
                          <a:latin typeface="Times New Roman" panose="02020603050405020304" pitchFamily="18" charset="0"/>
                          <a:cs typeface="Times New Roman" panose="02020603050405020304" pitchFamily="18" charset="0"/>
                        </a:rPr>
                        <a:t>WBC </a:t>
                      </a:r>
                      <a:r>
                        <a:rPr lang="en-US" sz="1200" b="1" i="0" u="sng" baseline="0" dirty="0">
                          <a:latin typeface="Times New Roman" panose="02020603050405020304" pitchFamily="18" charset="0"/>
                          <a:cs typeface="Times New Roman" panose="02020603050405020304" pitchFamily="18" charset="0"/>
                        </a:rPr>
                        <a:t>(K/mm3)</a:t>
                      </a:r>
                      <a:endParaRPr lang="en-US" sz="1200" b="1" i="0" u="sng" dirty="0">
                        <a:latin typeface="Times New Roman" panose="02020603050405020304" pitchFamily="18" charset="0"/>
                        <a:cs typeface="Times New Roman" panose="02020603050405020304" pitchFamily="18" charset="0"/>
                      </a:endParaRPr>
                    </a:p>
                  </a:txBody>
                  <a:tcPr>
                    <a:solidFill>
                      <a:schemeClr val="accent6">
                        <a:lumMod val="40000"/>
                        <a:lumOff val="60000"/>
                      </a:schemeClr>
                    </a:solidFill>
                  </a:tcPr>
                </a:tc>
                <a:tc>
                  <a:txBody>
                    <a:bodyPr/>
                    <a:lstStyle/>
                    <a:p>
                      <a:pPr algn="ctr"/>
                      <a:r>
                        <a:rPr lang="en-US" sz="1200" b="1" i="0" u="sng" dirty="0">
                          <a:latin typeface="Times New Roman" panose="02020603050405020304" pitchFamily="18" charset="0"/>
                          <a:cs typeface="Times New Roman" panose="02020603050405020304" pitchFamily="18" charset="0"/>
                        </a:rPr>
                        <a:t>Hgb (g/</a:t>
                      </a:r>
                      <a:r>
                        <a:rPr lang="en-US" sz="1200" b="1" i="0" u="sng" dirty="0" err="1">
                          <a:latin typeface="Times New Roman" panose="02020603050405020304" pitchFamily="18" charset="0"/>
                          <a:cs typeface="Times New Roman" panose="02020603050405020304" pitchFamily="18" charset="0"/>
                        </a:rPr>
                        <a:t>dL</a:t>
                      </a:r>
                      <a:r>
                        <a:rPr lang="en-US" sz="1200" b="1" i="0" u="sng" dirty="0">
                          <a:latin typeface="Times New Roman" panose="02020603050405020304" pitchFamily="18" charset="0"/>
                          <a:cs typeface="Times New Roman" panose="02020603050405020304" pitchFamily="18" charset="0"/>
                        </a:rPr>
                        <a:t>)</a:t>
                      </a:r>
                    </a:p>
                  </a:txBody>
                  <a:tcPr>
                    <a:solidFill>
                      <a:schemeClr val="accent6">
                        <a:lumMod val="40000"/>
                        <a:lumOff val="60000"/>
                      </a:schemeClr>
                    </a:solidFill>
                  </a:tcPr>
                </a:tc>
                <a:tc>
                  <a:txBody>
                    <a:bodyPr/>
                    <a:lstStyle/>
                    <a:p>
                      <a:pPr algn="ctr"/>
                      <a:r>
                        <a:rPr lang="en-US" sz="1200" b="1" i="0" u="sng" dirty="0">
                          <a:latin typeface="Times New Roman" panose="02020603050405020304" pitchFamily="18" charset="0"/>
                          <a:cs typeface="Times New Roman" panose="02020603050405020304" pitchFamily="18" charset="0"/>
                        </a:rPr>
                        <a:t>Hct (%)</a:t>
                      </a:r>
                    </a:p>
                  </a:txBody>
                  <a:tcPr>
                    <a:solidFill>
                      <a:schemeClr val="accent6">
                        <a:lumMod val="40000"/>
                        <a:lumOff val="60000"/>
                      </a:schemeClr>
                    </a:solidFill>
                  </a:tcPr>
                </a:tc>
                <a:tc>
                  <a:txBody>
                    <a:bodyPr/>
                    <a:lstStyle/>
                    <a:p>
                      <a:pPr algn="ctr"/>
                      <a:r>
                        <a:rPr lang="en-US" sz="1200" b="1" i="0" u="sng" dirty="0">
                          <a:latin typeface="Times New Roman" panose="02020603050405020304" pitchFamily="18" charset="0"/>
                          <a:cs typeface="Times New Roman" panose="02020603050405020304" pitchFamily="18" charset="0"/>
                        </a:rPr>
                        <a:t>Platelets (K/mm3)</a:t>
                      </a:r>
                    </a:p>
                  </a:txBody>
                  <a:tcPr>
                    <a:solidFill>
                      <a:schemeClr val="accent6">
                        <a:lumMod val="40000"/>
                        <a:lumOff val="60000"/>
                      </a:schemeClr>
                    </a:solidFill>
                  </a:tcPr>
                </a:tc>
                <a:tc>
                  <a:txBody>
                    <a:bodyPr/>
                    <a:lstStyle/>
                    <a:p>
                      <a:pPr algn="ctr"/>
                      <a:r>
                        <a:rPr lang="en-US" sz="1200" b="1" i="0" u="sng" dirty="0">
                          <a:latin typeface="Times New Roman" panose="02020603050405020304" pitchFamily="18" charset="0"/>
                          <a:cs typeface="Times New Roman" panose="02020603050405020304" pitchFamily="18" charset="0"/>
                        </a:rPr>
                        <a:t>Absolute Neutrophil</a:t>
                      </a:r>
                      <a:r>
                        <a:rPr lang="en-US" sz="1200" b="1" i="0" u="sng" baseline="0" dirty="0">
                          <a:latin typeface="Times New Roman" panose="02020603050405020304" pitchFamily="18" charset="0"/>
                          <a:cs typeface="Times New Roman" panose="02020603050405020304" pitchFamily="18" charset="0"/>
                        </a:rPr>
                        <a:t> </a:t>
                      </a:r>
                      <a:r>
                        <a:rPr lang="en-US" sz="1200" b="1" i="0" u="sng" dirty="0">
                          <a:latin typeface="Times New Roman" panose="02020603050405020304" pitchFamily="18" charset="0"/>
                          <a:cs typeface="Times New Roman" panose="02020603050405020304" pitchFamily="18" charset="0"/>
                        </a:rPr>
                        <a:t>Count (K/mm3</a:t>
                      </a:r>
                    </a:p>
                  </a:txBody>
                  <a:tcPr>
                    <a:solidFill>
                      <a:schemeClr val="accent6">
                        <a:lumMod val="40000"/>
                        <a:lumOff val="60000"/>
                      </a:schemeClr>
                    </a:solidFill>
                  </a:tcPr>
                </a:tc>
                <a:tc>
                  <a:txBody>
                    <a:bodyPr/>
                    <a:lstStyle/>
                    <a:p>
                      <a:pPr algn="ctr"/>
                      <a:r>
                        <a:rPr lang="en-US" sz="1200" b="1" i="0" u="sng" dirty="0">
                          <a:latin typeface="Times New Roman" panose="02020603050405020304" pitchFamily="18" charset="0"/>
                          <a:cs typeface="Times New Roman" panose="02020603050405020304" pitchFamily="18" charset="0"/>
                        </a:rPr>
                        <a:t>Absolute Lymphocyte Count (K/mm3)</a:t>
                      </a:r>
                    </a:p>
                  </a:txBody>
                  <a:tcPr>
                    <a:solidFill>
                      <a:schemeClr val="accent6">
                        <a:lumMod val="40000"/>
                        <a:lumOff val="60000"/>
                      </a:schemeClr>
                    </a:solidFill>
                  </a:tcPr>
                </a:tc>
                <a:tc>
                  <a:txBody>
                    <a:bodyPr/>
                    <a:lstStyle/>
                    <a:p>
                      <a:pPr algn="ctr"/>
                      <a:r>
                        <a:rPr lang="en-US" sz="1200" b="1" i="0" u="sng" dirty="0">
                          <a:latin typeface="Times New Roman" panose="02020603050405020304" pitchFamily="18" charset="0"/>
                          <a:cs typeface="Times New Roman" panose="02020603050405020304" pitchFamily="18" charset="0"/>
                        </a:rPr>
                        <a:t>Absolute Monocyte Count (K/mm3)</a:t>
                      </a:r>
                    </a:p>
                  </a:txBody>
                  <a:tcPr>
                    <a:solidFill>
                      <a:schemeClr val="accent6">
                        <a:lumMod val="40000"/>
                        <a:lumOff val="60000"/>
                      </a:schemeClr>
                    </a:solidFill>
                  </a:tcPr>
                </a:tc>
                <a:extLst>
                  <a:ext uri="{0D108BD9-81ED-4DB2-BD59-A6C34878D82A}">
                    <a16:rowId xmlns="" xmlns:a16="http://schemas.microsoft.com/office/drawing/2014/main" val="10001"/>
                  </a:ext>
                </a:extLst>
              </a:tr>
              <a:tr h="278344">
                <a:tc>
                  <a:txBody>
                    <a:bodyPr/>
                    <a:lstStyle/>
                    <a:p>
                      <a:pPr algn="r"/>
                      <a:r>
                        <a:rPr lang="en-US" sz="1200" i="0" dirty="0">
                          <a:latin typeface="Times New Roman" panose="02020603050405020304" pitchFamily="18" charset="0"/>
                          <a:cs typeface="Times New Roman" panose="02020603050405020304" pitchFamily="18" charset="0"/>
                        </a:rPr>
                        <a:t>-76</a:t>
                      </a:r>
                    </a:p>
                  </a:txBody>
                  <a:tcPr>
                    <a:solidFill>
                      <a:schemeClr val="accent6">
                        <a:lumMod val="40000"/>
                        <a:lumOff val="60000"/>
                      </a:schemeClr>
                    </a:solidFill>
                  </a:tcPr>
                </a:tc>
                <a:tc>
                  <a:txBody>
                    <a:bodyPr/>
                    <a:lstStyle/>
                    <a:p>
                      <a:pPr algn="r"/>
                      <a:r>
                        <a:rPr lang="en-US" sz="1200" i="0" dirty="0">
                          <a:latin typeface="Times New Roman" panose="02020603050405020304" pitchFamily="18" charset="0"/>
                          <a:cs typeface="Times New Roman" panose="02020603050405020304" pitchFamily="18" charset="0"/>
                        </a:rPr>
                        <a:t>7.31</a:t>
                      </a:r>
                    </a:p>
                  </a:txBody>
                  <a:tcPr>
                    <a:solidFill>
                      <a:schemeClr val="accent6">
                        <a:lumMod val="40000"/>
                        <a:lumOff val="60000"/>
                      </a:schemeClr>
                    </a:solidFill>
                  </a:tcPr>
                </a:tc>
                <a:tc>
                  <a:txBody>
                    <a:bodyPr/>
                    <a:lstStyle/>
                    <a:p>
                      <a:pPr algn="r"/>
                      <a:r>
                        <a:rPr lang="en-US" sz="1200" i="0" dirty="0">
                          <a:latin typeface="Times New Roman" panose="02020603050405020304" pitchFamily="18" charset="0"/>
                          <a:cs typeface="Times New Roman" panose="02020603050405020304" pitchFamily="18" charset="0"/>
                        </a:rPr>
                        <a:t>12.3</a:t>
                      </a:r>
                    </a:p>
                  </a:txBody>
                  <a:tcPr>
                    <a:solidFill>
                      <a:schemeClr val="accent6">
                        <a:lumMod val="40000"/>
                        <a:lumOff val="60000"/>
                      </a:schemeClr>
                    </a:solidFill>
                  </a:tcPr>
                </a:tc>
                <a:tc>
                  <a:txBody>
                    <a:bodyPr/>
                    <a:lstStyle/>
                    <a:p>
                      <a:pPr algn="r"/>
                      <a:r>
                        <a:rPr lang="en-US" sz="1200" i="0" dirty="0">
                          <a:latin typeface="Times New Roman" panose="02020603050405020304" pitchFamily="18" charset="0"/>
                          <a:cs typeface="Times New Roman" panose="02020603050405020304" pitchFamily="18" charset="0"/>
                        </a:rPr>
                        <a:t>37.5</a:t>
                      </a:r>
                    </a:p>
                  </a:txBody>
                  <a:tcPr>
                    <a:solidFill>
                      <a:schemeClr val="accent6">
                        <a:lumMod val="40000"/>
                        <a:lumOff val="60000"/>
                      </a:schemeClr>
                    </a:solidFill>
                  </a:tcPr>
                </a:tc>
                <a:tc>
                  <a:txBody>
                    <a:bodyPr/>
                    <a:lstStyle/>
                    <a:p>
                      <a:pPr algn="r"/>
                      <a:r>
                        <a:rPr lang="en-US" sz="1200" i="0" dirty="0">
                          <a:latin typeface="Times New Roman" panose="02020603050405020304" pitchFamily="18" charset="0"/>
                          <a:cs typeface="Times New Roman" panose="02020603050405020304" pitchFamily="18" charset="0"/>
                        </a:rPr>
                        <a:t>250</a:t>
                      </a:r>
                    </a:p>
                  </a:txBody>
                  <a:tcPr>
                    <a:solidFill>
                      <a:schemeClr val="accent6">
                        <a:lumMod val="40000"/>
                        <a:lumOff val="60000"/>
                      </a:schemeClr>
                    </a:solidFill>
                  </a:tcPr>
                </a:tc>
                <a:tc>
                  <a:txBody>
                    <a:bodyPr/>
                    <a:lstStyle/>
                    <a:p>
                      <a:pPr algn="r"/>
                      <a:r>
                        <a:rPr lang="en-US" sz="1200" i="0" dirty="0">
                          <a:latin typeface="Times New Roman" panose="02020603050405020304" pitchFamily="18" charset="0"/>
                          <a:cs typeface="Times New Roman" panose="02020603050405020304" pitchFamily="18" charset="0"/>
                        </a:rPr>
                        <a:t>4.92</a:t>
                      </a:r>
                    </a:p>
                  </a:txBody>
                  <a:tcPr>
                    <a:solidFill>
                      <a:schemeClr val="accent6">
                        <a:lumMod val="40000"/>
                        <a:lumOff val="60000"/>
                      </a:schemeClr>
                    </a:solidFill>
                  </a:tcPr>
                </a:tc>
                <a:tc>
                  <a:txBody>
                    <a:bodyPr/>
                    <a:lstStyle/>
                    <a:p>
                      <a:pPr algn="r"/>
                      <a:r>
                        <a:rPr lang="en-US" sz="1200" i="0" dirty="0">
                          <a:latin typeface="Times New Roman" panose="02020603050405020304" pitchFamily="18" charset="0"/>
                          <a:cs typeface="Times New Roman" panose="02020603050405020304" pitchFamily="18" charset="0"/>
                        </a:rPr>
                        <a:t>1.71</a:t>
                      </a:r>
                    </a:p>
                  </a:txBody>
                  <a:tcPr>
                    <a:solidFill>
                      <a:schemeClr val="accent6">
                        <a:lumMod val="40000"/>
                        <a:lumOff val="60000"/>
                      </a:schemeClr>
                    </a:solidFill>
                  </a:tcPr>
                </a:tc>
                <a:tc>
                  <a:txBody>
                    <a:bodyPr/>
                    <a:lstStyle/>
                    <a:p>
                      <a:pPr algn="r"/>
                      <a:r>
                        <a:rPr lang="en-US" sz="1200" i="0" dirty="0">
                          <a:latin typeface="Times New Roman" panose="02020603050405020304" pitchFamily="18" charset="0"/>
                          <a:cs typeface="Times New Roman" panose="02020603050405020304" pitchFamily="18" charset="0"/>
                        </a:rPr>
                        <a:t>0.52</a:t>
                      </a:r>
                    </a:p>
                  </a:txBody>
                  <a:tcPr>
                    <a:solidFill>
                      <a:schemeClr val="accent6">
                        <a:lumMod val="40000"/>
                        <a:lumOff val="60000"/>
                      </a:schemeClr>
                    </a:solidFill>
                  </a:tcPr>
                </a:tc>
                <a:extLst>
                  <a:ext uri="{0D108BD9-81ED-4DB2-BD59-A6C34878D82A}">
                    <a16:rowId xmlns="" xmlns:a16="http://schemas.microsoft.com/office/drawing/2014/main" val="10002"/>
                  </a:ext>
                </a:extLst>
              </a:tr>
              <a:tr h="278344">
                <a:tc>
                  <a:txBody>
                    <a:bodyPr/>
                    <a:lstStyle/>
                    <a:p>
                      <a:pPr algn="r"/>
                      <a:r>
                        <a:rPr lang="en-US" sz="1200" b="0" i="0" u="none" dirty="0">
                          <a:latin typeface="Times New Roman" panose="02020603050405020304" pitchFamily="18" charset="0"/>
                          <a:cs typeface="Times New Roman" panose="02020603050405020304" pitchFamily="18" charset="0"/>
                        </a:rPr>
                        <a:t>-35</a:t>
                      </a:r>
                    </a:p>
                  </a:txBody>
                  <a:tcPr>
                    <a:solidFill>
                      <a:schemeClr val="accent6">
                        <a:lumMod val="40000"/>
                        <a:lumOff val="60000"/>
                      </a:schemeClr>
                    </a:solidFill>
                  </a:tcPr>
                </a:tc>
                <a:tc>
                  <a:txBody>
                    <a:bodyPr/>
                    <a:lstStyle/>
                    <a:p>
                      <a:pPr algn="r"/>
                      <a:r>
                        <a:rPr lang="en-US" sz="1200" b="0" i="0" u="none" dirty="0">
                          <a:latin typeface="Times New Roman" panose="02020603050405020304" pitchFamily="18" charset="0"/>
                          <a:cs typeface="Times New Roman" panose="02020603050405020304" pitchFamily="18" charset="0"/>
                        </a:rPr>
                        <a:t>6.24</a:t>
                      </a:r>
                    </a:p>
                  </a:txBody>
                  <a:tcPr>
                    <a:solidFill>
                      <a:schemeClr val="accent6">
                        <a:lumMod val="40000"/>
                        <a:lumOff val="60000"/>
                      </a:schemeClr>
                    </a:solidFill>
                  </a:tcPr>
                </a:tc>
                <a:tc>
                  <a:txBody>
                    <a:bodyPr/>
                    <a:lstStyle/>
                    <a:p>
                      <a:pPr algn="r"/>
                      <a:r>
                        <a:rPr lang="en-US" sz="1200" b="0" i="0" u="none" dirty="0">
                          <a:latin typeface="Times New Roman" panose="02020603050405020304" pitchFamily="18" charset="0"/>
                          <a:cs typeface="Times New Roman" panose="02020603050405020304" pitchFamily="18" charset="0"/>
                        </a:rPr>
                        <a:t>11.7</a:t>
                      </a:r>
                    </a:p>
                  </a:txBody>
                  <a:tcPr>
                    <a:solidFill>
                      <a:schemeClr val="accent6">
                        <a:lumMod val="40000"/>
                        <a:lumOff val="60000"/>
                      </a:schemeClr>
                    </a:solidFill>
                  </a:tcPr>
                </a:tc>
                <a:tc>
                  <a:txBody>
                    <a:bodyPr/>
                    <a:lstStyle/>
                    <a:p>
                      <a:pPr algn="r"/>
                      <a:r>
                        <a:rPr lang="en-US" sz="1200" b="0" i="0" u="none" dirty="0">
                          <a:latin typeface="Times New Roman" panose="02020603050405020304" pitchFamily="18" charset="0"/>
                          <a:cs typeface="Times New Roman" panose="02020603050405020304" pitchFamily="18" charset="0"/>
                        </a:rPr>
                        <a:t>36.2</a:t>
                      </a:r>
                    </a:p>
                  </a:txBody>
                  <a:tcPr>
                    <a:solidFill>
                      <a:schemeClr val="accent6">
                        <a:lumMod val="40000"/>
                        <a:lumOff val="60000"/>
                      </a:schemeClr>
                    </a:solidFill>
                  </a:tcPr>
                </a:tc>
                <a:tc>
                  <a:txBody>
                    <a:bodyPr/>
                    <a:lstStyle/>
                    <a:p>
                      <a:pPr algn="r"/>
                      <a:r>
                        <a:rPr lang="en-US" sz="1200" b="0" i="0" u="none" dirty="0">
                          <a:latin typeface="Times New Roman" panose="02020603050405020304" pitchFamily="18" charset="0"/>
                          <a:cs typeface="Times New Roman" panose="02020603050405020304" pitchFamily="18" charset="0"/>
                        </a:rPr>
                        <a:t>253</a:t>
                      </a:r>
                    </a:p>
                  </a:txBody>
                  <a:tcPr>
                    <a:solidFill>
                      <a:schemeClr val="accent6">
                        <a:lumMod val="40000"/>
                        <a:lumOff val="60000"/>
                      </a:schemeClr>
                    </a:solidFill>
                  </a:tcPr>
                </a:tc>
                <a:tc>
                  <a:txBody>
                    <a:bodyPr/>
                    <a:lstStyle/>
                    <a:p>
                      <a:pPr algn="r"/>
                      <a:r>
                        <a:rPr lang="en-US" sz="1200" b="0" i="0" u="none" dirty="0">
                          <a:latin typeface="Times New Roman" panose="02020603050405020304" pitchFamily="18" charset="0"/>
                          <a:cs typeface="Times New Roman" panose="02020603050405020304" pitchFamily="18" charset="0"/>
                        </a:rPr>
                        <a:t>4.29</a:t>
                      </a:r>
                    </a:p>
                  </a:txBody>
                  <a:tcPr>
                    <a:solidFill>
                      <a:schemeClr val="accent6">
                        <a:lumMod val="40000"/>
                        <a:lumOff val="60000"/>
                      </a:schemeClr>
                    </a:solidFill>
                  </a:tcPr>
                </a:tc>
                <a:tc>
                  <a:txBody>
                    <a:bodyPr/>
                    <a:lstStyle/>
                    <a:p>
                      <a:pPr algn="r"/>
                      <a:r>
                        <a:rPr lang="en-US" sz="1200" b="0" i="0" u="none" dirty="0">
                          <a:latin typeface="Times New Roman" panose="02020603050405020304" pitchFamily="18" charset="0"/>
                          <a:cs typeface="Times New Roman" panose="02020603050405020304" pitchFamily="18" charset="0"/>
                        </a:rPr>
                        <a:t>1.19</a:t>
                      </a:r>
                    </a:p>
                  </a:txBody>
                  <a:tcPr>
                    <a:solidFill>
                      <a:schemeClr val="accent6">
                        <a:lumMod val="40000"/>
                        <a:lumOff val="60000"/>
                      </a:schemeClr>
                    </a:solidFill>
                  </a:tcPr>
                </a:tc>
                <a:tc>
                  <a:txBody>
                    <a:bodyPr/>
                    <a:lstStyle/>
                    <a:p>
                      <a:pPr algn="r"/>
                      <a:r>
                        <a:rPr lang="en-US" sz="1200" b="0" i="0" u="none" dirty="0">
                          <a:latin typeface="Times New Roman" panose="02020603050405020304" pitchFamily="18" charset="0"/>
                          <a:cs typeface="Times New Roman" panose="02020603050405020304" pitchFamily="18" charset="0"/>
                        </a:rPr>
                        <a:t>1.71</a:t>
                      </a:r>
                    </a:p>
                  </a:txBody>
                  <a:tcPr>
                    <a:solidFill>
                      <a:schemeClr val="accent6">
                        <a:lumMod val="40000"/>
                        <a:lumOff val="60000"/>
                      </a:schemeClr>
                    </a:solidFill>
                  </a:tcPr>
                </a:tc>
                <a:extLst>
                  <a:ext uri="{0D108BD9-81ED-4DB2-BD59-A6C34878D82A}">
                    <a16:rowId xmlns="" xmlns:a16="http://schemas.microsoft.com/office/drawing/2014/main" val="10003"/>
                  </a:ext>
                </a:extLst>
              </a:tr>
              <a:tr h="278344">
                <a:tc>
                  <a:txBody>
                    <a:bodyPr/>
                    <a:lstStyle/>
                    <a:p>
                      <a:pPr algn="r"/>
                      <a:r>
                        <a:rPr lang="en-US" sz="1200" b="0" i="0" u="none" dirty="0">
                          <a:latin typeface="Times New Roman" panose="02020603050405020304" pitchFamily="18" charset="0"/>
                          <a:cs typeface="Times New Roman" panose="02020603050405020304" pitchFamily="18" charset="0"/>
                        </a:rPr>
                        <a:t>-6</a:t>
                      </a:r>
                    </a:p>
                  </a:txBody>
                  <a:tcPr>
                    <a:solidFill>
                      <a:schemeClr val="accent6">
                        <a:lumMod val="40000"/>
                        <a:lumOff val="60000"/>
                      </a:schemeClr>
                    </a:solidFill>
                  </a:tcPr>
                </a:tc>
                <a:tc>
                  <a:txBody>
                    <a:bodyPr/>
                    <a:lstStyle/>
                    <a:p>
                      <a:pPr algn="r"/>
                      <a:r>
                        <a:rPr lang="en-US" sz="1200" b="0" i="0" u="none" dirty="0">
                          <a:latin typeface="Times New Roman" panose="02020603050405020304" pitchFamily="18" charset="0"/>
                          <a:cs typeface="Times New Roman" panose="02020603050405020304" pitchFamily="18" charset="0"/>
                        </a:rPr>
                        <a:t>6.1</a:t>
                      </a:r>
                    </a:p>
                  </a:txBody>
                  <a:tcPr>
                    <a:solidFill>
                      <a:schemeClr val="accent6">
                        <a:lumMod val="40000"/>
                        <a:lumOff val="60000"/>
                      </a:schemeClr>
                    </a:solidFill>
                  </a:tcPr>
                </a:tc>
                <a:tc>
                  <a:txBody>
                    <a:bodyPr/>
                    <a:lstStyle/>
                    <a:p>
                      <a:pPr algn="r"/>
                      <a:r>
                        <a:rPr lang="en-US" sz="1200" b="0" i="0" u="none" dirty="0">
                          <a:latin typeface="Times New Roman" panose="02020603050405020304" pitchFamily="18" charset="0"/>
                          <a:cs typeface="Times New Roman" panose="02020603050405020304" pitchFamily="18" charset="0"/>
                        </a:rPr>
                        <a:t>11.1</a:t>
                      </a:r>
                    </a:p>
                  </a:txBody>
                  <a:tcPr>
                    <a:solidFill>
                      <a:schemeClr val="accent6">
                        <a:lumMod val="40000"/>
                        <a:lumOff val="60000"/>
                      </a:schemeClr>
                    </a:solidFill>
                  </a:tcPr>
                </a:tc>
                <a:tc>
                  <a:txBody>
                    <a:bodyPr/>
                    <a:lstStyle/>
                    <a:p>
                      <a:pPr algn="r"/>
                      <a:r>
                        <a:rPr lang="en-US" sz="1200" b="0" i="0" u="none" dirty="0">
                          <a:latin typeface="Times New Roman" panose="02020603050405020304" pitchFamily="18" charset="0"/>
                          <a:cs typeface="Times New Roman" panose="02020603050405020304" pitchFamily="18" charset="0"/>
                        </a:rPr>
                        <a:t>33.2</a:t>
                      </a:r>
                    </a:p>
                  </a:txBody>
                  <a:tcPr>
                    <a:solidFill>
                      <a:schemeClr val="accent6">
                        <a:lumMod val="40000"/>
                        <a:lumOff val="60000"/>
                      </a:schemeClr>
                    </a:solidFill>
                  </a:tcPr>
                </a:tc>
                <a:tc>
                  <a:txBody>
                    <a:bodyPr/>
                    <a:lstStyle/>
                    <a:p>
                      <a:pPr algn="r"/>
                      <a:r>
                        <a:rPr lang="en-US" sz="1200" b="0" i="0" u="none" dirty="0">
                          <a:latin typeface="Times New Roman" panose="02020603050405020304" pitchFamily="18" charset="0"/>
                          <a:cs typeface="Times New Roman" panose="02020603050405020304" pitchFamily="18" charset="0"/>
                        </a:rPr>
                        <a:t>261</a:t>
                      </a:r>
                    </a:p>
                  </a:txBody>
                  <a:tcPr>
                    <a:solidFill>
                      <a:schemeClr val="accent6">
                        <a:lumMod val="40000"/>
                        <a:lumOff val="60000"/>
                      </a:schemeClr>
                    </a:solidFill>
                  </a:tcPr>
                </a:tc>
                <a:tc>
                  <a:txBody>
                    <a:bodyPr/>
                    <a:lstStyle/>
                    <a:p>
                      <a:pPr algn="r"/>
                      <a:r>
                        <a:rPr lang="en-US" sz="1200" b="0" i="0" u="none" dirty="0">
                          <a:latin typeface="Times New Roman" panose="02020603050405020304" pitchFamily="18" charset="0"/>
                          <a:cs typeface="Times New Roman" panose="02020603050405020304" pitchFamily="18" charset="0"/>
                        </a:rPr>
                        <a:t>4.3</a:t>
                      </a:r>
                    </a:p>
                  </a:txBody>
                  <a:tcPr>
                    <a:solidFill>
                      <a:schemeClr val="accent6">
                        <a:lumMod val="40000"/>
                        <a:lumOff val="60000"/>
                      </a:schemeClr>
                    </a:solidFill>
                  </a:tcPr>
                </a:tc>
                <a:tc>
                  <a:txBody>
                    <a:bodyPr/>
                    <a:lstStyle/>
                    <a:p>
                      <a:pPr algn="r"/>
                      <a:r>
                        <a:rPr lang="en-US" sz="1200" b="0" i="0" u="none" dirty="0">
                          <a:solidFill>
                            <a:srgbClr val="FF0000"/>
                          </a:solidFill>
                          <a:latin typeface="Times New Roman" panose="02020603050405020304" pitchFamily="18" charset="0"/>
                          <a:cs typeface="Times New Roman" panose="02020603050405020304" pitchFamily="18" charset="0"/>
                        </a:rPr>
                        <a:t>0.9</a:t>
                      </a:r>
                    </a:p>
                  </a:txBody>
                  <a:tcPr>
                    <a:solidFill>
                      <a:schemeClr val="accent6">
                        <a:lumMod val="40000"/>
                        <a:lumOff val="60000"/>
                      </a:schemeClr>
                    </a:solidFill>
                  </a:tcPr>
                </a:tc>
                <a:tc>
                  <a:txBody>
                    <a:bodyPr/>
                    <a:lstStyle/>
                    <a:p>
                      <a:pPr algn="r"/>
                      <a:r>
                        <a:rPr lang="en-US" sz="1200" b="0" i="0" u="none" dirty="0">
                          <a:latin typeface="Times New Roman" panose="02020603050405020304" pitchFamily="18" charset="0"/>
                          <a:cs typeface="Times New Roman" panose="02020603050405020304" pitchFamily="18" charset="0"/>
                        </a:rPr>
                        <a:t>0.7</a:t>
                      </a:r>
                    </a:p>
                  </a:txBody>
                  <a:tcPr>
                    <a:solidFill>
                      <a:schemeClr val="accent6">
                        <a:lumMod val="40000"/>
                        <a:lumOff val="60000"/>
                      </a:schemeClr>
                    </a:solidFill>
                  </a:tcPr>
                </a:tc>
                <a:extLst>
                  <a:ext uri="{0D108BD9-81ED-4DB2-BD59-A6C34878D82A}">
                    <a16:rowId xmlns="" xmlns:a16="http://schemas.microsoft.com/office/drawing/2014/main" val="10004"/>
                  </a:ext>
                </a:extLst>
              </a:tr>
              <a:tr h="278344">
                <a:tc>
                  <a:txBody>
                    <a:bodyPr/>
                    <a:lstStyle/>
                    <a:p>
                      <a:pPr algn="r"/>
                      <a:r>
                        <a:rPr lang="en-US" sz="1200" b="0" i="0" u="none" dirty="0">
                          <a:latin typeface="Times New Roman" panose="02020603050405020304" pitchFamily="18" charset="0"/>
                          <a:cs typeface="Times New Roman" panose="02020603050405020304" pitchFamily="18" charset="0"/>
                        </a:rPr>
                        <a:t>+39</a:t>
                      </a:r>
                    </a:p>
                  </a:txBody>
                  <a:tcPr>
                    <a:solidFill>
                      <a:schemeClr val="accent6">
                        <a:lumMod val="40000"/>
                        <a:lumOff val="60000"/>
                      </a:schemeClr>
                    </a:solidFill>
                  </a:tcPr>
                </a:tc>
                <a:tc>
                  <a:txBody>
                    <a:bodyPr/>
                    <a:lstStyle/>
                    <a:p>
                      <a:pPr algn="r"/>
                      <a:r>
                        <a:rPr lang="en-US" sz="1200" b="0" i="0" u="none" dirty="0">
                          <a:latin typeface="Times New Roman" panose="02020603050405020304" pitchFamily="18" charset="0"/>
                          <a:cs typeface="Times New Roman" panose="02020603050405020304" pitchFamily="18" charset="0"/>
                        </a:rPr>
                        <a:t>5.7</a:t>
                      </a:r>
                    </a:p>
                  </a:txBody>
                  <a:tcPr>
                    <a:solidFill>
                      <a:schemeClr val="accent6">
                        <a:lumMod val="40000"/>
                        <a:lumOff val="60000"/>
                      </a:schemeClr>
                    </a:solidFill>
                  </a:tcPr>
                </a:tc>
                <a:tc>
                  <a:txBody>
                    <a:bodyPr/>
                    <a:lstStyle/>
                    <a:p>
                      <a:pPr algn="r"/>
                      <a:r>
                        <a:rPr lang="en-US" sz="1200" b="0" i="0" u="none" dirty="0">
                          <a:latin typeface="Times New Roman" panose="02020603050405020304" pitchFamily="18" charset="0"/>
                          <a:cs typeface="Times New Roman" panose="02020603050405020304" pitchFamily="18" charset="0"/>
                        </a:rPr>
                        <a:t>10.8</a:t>
                      </a:r>
                    </a:p>
                  </a:txBody>
                  <a:tcPr>
                    <a:solidFill>
                      <a:schemeClr val="accent6">
                        <a:lumMod val="40000"/>
                        <a:lumOff val="60000"/>
                      </a:schemeClr>
                    </a:solidFill>
                  </a:tcPr>
                </a:tc>
                <a:tc>
                  <a:txBody>
                    <a:bodyPr/>
                    <a:lstStyle/>
                    <a:p>
                      <a:pPr algn="r"/>
                      <a:r>
                        <a:rPr lang="en-US" sz="1200" b="0" i="0" u="none" dirty="0">
                          <a:latin typeface="Times New Roman" panose="02020603050405020304" pitchFamily="18" charset="0"/>
                          <a:cs typeface="Times New Roman" panose="02020603050405020304" pitchFamily="18" charset="0"/>
                        </a:rPr>
                        <a:t>32.8</a:t>
                      </a:r>
                    </a:p>
                  </a:txBody>
                  <a:tcPr>
                    <a:solidFill>
                      <a:schemeClr val="accent6">
                        <a:lumMod val="40000"/>
                        <a:lumOff val="60000"/>
                      </a:schemeClr>
                    </a:solidFill>
                  </a:tcPr>
                </a:tc>
                <a:tc>
                  <a:txBody>
                    <a:bodyPr/>
                    <a:lstStyle/>
                    <a:p>
                      <a:pPr algn="r"/>
                      <a:r>
                        <a:rPr lang="en-US" sz="1200" b="0" i="0" u="none" dirty="0">
                          <a:latin typeface="Times New Roman" panose="02020603050405020304" pitchFamily="18" charset="0"/>
                          <a:cs typeface="Times New Roman" panose="02020603050405020304" pitchFamily="18" charset="0"/>
                        </a:rPr>
                        <a:t>226</a:t>
                      </a:r>
                    </a:p>
                  </a:txBody>
                  <a:tcPr>
                    <a:solidFill>
                      <a:schemeClr val="accent6">
                        <a:lumMod val="40000"/>
                        <a:lumOff val="60000"/>
                      </a:schemeClr>
                    </a:solidFill>
                  </a:tcPr>
                </a:tc>
                <a:tc>
                  <a:txBody>
                    <a:bodyPr/>
                    <a:lstStyle/>
                    <a:p>
                      <a:pPr algn="r"/>
                      <a:r>
                        <a:rPr lang="en-US" sz="1200" b="0" i="0" u="none" dirty="0">
                          <a:latin typeface="Times New Roman" panose="02020603050405020304" pitchFamily="18" charset="0"/>
                          <a:cs typeface="Times New Roman" panose="02020603050405020304" pitchFamily="18" charset="0"/>
                        </a:rPr>
                        <a:t>3.8</a:t>
                      </a:r>
                    </a:p>
                  </a:txBody>
                  <a:tcPr>
                    <a:solidFill>
                      <a:schemeClr val="accent6">
                        <a:lumMod val="40000"/>
                        <a:lumOff val="60000"/>
                      </a:schemeClr>
                    </a:solidFill>
                  </a:tcPr>
                </a:tc>
                <a:tc>
                  <a:txBody>
                    <a:bodyPr/>
                    <a:lstStyle/>
                    <a:p>
                      <a:pPr algn="r"/>
                      <a:r>
                        <a:rPr lang="en-US" sz="1200" b="0" i="0" u="none" dirty="0">
                          <a:latin typeface="Times New Roman" panose="02020603050405020304" pitchFamily="18" charset="0"/>
                          <a:cs typeface="Times New Roman" panose="02020603050405020304" pitchFamily="18" charset="0"/>
                        </a:rPr>
                        <a:t>1.3</a:t>
                      </a:r>
                    </a:p>
                  </a:txBody>
                  <a:tcPr>
                    <a:solidFill>
                      <a:schemeClr val="accent6">
                        <a:lumMod val="40000"/>
                        <a:lumOff val="60000"/>
                      </a:schemeClr>
                    </a:solidFill>
                  </a:tcPr>
                </a:tc>
                <a:tc>
                  <a:txBody>
                    <a:bodyPr/>
                    <a:lstStyle/>
                    <a:p>
                      <a:pPr algn="r"/>
                      <a:r>
                        <a:rPr lang="en-US" sz="1200" b="0" i="0" u="none" dirty="0">
                          <a:latin typeface="Times New Roman" panose="02020603050405020304" pitchFamily="18" charset="0"/>
                          <a:cs typeface="Times New Roman" panose="02020603050405020304" pitchFamily="18" charset="0"/>
                        </a:rPr>
                        <a:t>0.5</a:t>
                      </a:r>
                    </a:p>
                  </a:txBody>
                  <a:tcPr>
                    <a:solidFill>
                      <a:schemeClr val="accent6">
                        <a:lumMod val="40000"/>
                        <a:lumOff val="60000"/>
                      </a:schemeClr>
                    </a:solidFill>
                  </a:tcPr>
                </a:tc>
                <a:extLst>
                  <a:ext uri="{0D108BD9-81ED-4DB2-BD59-A6C34878D82A}">
                    <a16:rowId xmlns="" xmlns:a16="http://schemas.microsoft.com/office/drawing/2014/main" val="10005"/>
                  </a:ext>
                </a:extLst>
              </a:tr>
              <a:tr h="278344">
                <a:tc>
                  <a:txBody>
                    <a:bodyPr/>
                    <a:lstStyle/>
                    <a:p>
                      <a:pPr algn="r"/>
                      <a:r>
                        <a:rPr lang="en-US" sz="1200" b="0" i="0" u="none" dirty="0">
                          <a:latin typeface="Times New Roman" panose="02020603050405020304" pitchFamily="18" charset="0"/>
                          <a:cs typeface="Times New Roman" panose="02020603050405020304" pitchFamily="18" charset="0"/>
                        </a:rPr>
                        <a:t>+48</a:t>
                      </a:r>
                    </a:p>
                  </a:txBody>
                  <a:tcPr>
                    <a:solidFill>
                      <a:schemeClr val="accent6">
                        <a:lumMod val="40000"/>
                        <a:lumOff val="60000"/>
                      </a:schemeClr>
                    </a:solidFill>
                  </a:tcPr>
                </a:tc>
                <a:tc>
                  <a:txBody>
                    <a:bodyPr/>
                    <a:lstStyle/>
                    <a:p>
                      <a:pPr algn="r"/>
                      <a:r>
                        <a:rPr lang="en-US" sz="1200" b="0" i="0" u="none" dirty="0">
                          <a:latin typeface="Times New Roman" panose="02020603050405020304" pitchFamily="18" charset="0"/>
                          <a:cs typeface="Times New Roman" panose="02020603050405020304" pitchFamily="18" charset="0"/>
                        </a:rPr>
                        <a:t>6.6</a:t>
                      </a:r>
                    </a:p>
                  </a:txBody>
                  <a:tcPr>
                    <a:solidFill>
                      <a:schemeClr val="accent6">
                        <a:lumMod val="40000"/>
                        <a:lumOff val="60000"/>
                      </a:schemeClr>
                    </a:solidFill>
                  </a:tcPr>
                </a:tc>
                <a:tc>
                  <a:txBody>
                    <a:bodyPr/>
                    <a:lstStyle/>
                    <a:p>
                      <a:pPr algn="r"/>
                      <a:r>
                        <a:rPr lang="en-US" sz="1200" b="0" i="0" u="none" dirty="0">
                          <a:latin typeface="Times New Roman" panose="02020603050405020304" pitchFamily="18" charset="0"/>
                          <a:cs typeface="Times New Roman" panose="02020603050405020304" pitchFamily="18" charset="0"/>
                        </a:rPr>
                        <a:t>11.7</a:t>
                      </a:r>
                    </a:p>
                  </a:txBody>
                  <a:tcPr>
                    <a:solidFill>
                      <a:schemeClr val="accent6">
                        <a:lumMod val="40000"/>
                        <a:lumOff val="60000"/>
                      </a:schemeClr>
                    </a:solidFill>
                  </a:tcPr>
                </a:tc>
                <a:tc>
                  <a:txBody>
                    <a:bodyPr/>
                    <a:lstStyle/>
                    <a:p>
                      <a:pPr algn="r"/>
                      <a:r>
                        <a:rPr lang="en-US" sz="1200" b="0" i="0" u="none" dirty="0">
                          <a:latin typeface="Times New Roman" panose="02020603050405020304" pitchFamily="18" charset="0"/>
                          <a:cs typeface="Times New Roman" panose="02020603050405020304" pitchFamily="18" charset="0"/>
                        </a:rPr>
                        <a:t>34.9</a:t>
                      </a:r>
                    </a:p>
                  </a:txBody>
                  <a:tcPr>
                    <a:solidFill>
                      <a:schemeClr val="accent6">
                        <a:lumMod val="40000"/>
                        <a:lumOff val="60000"/>
                      </a:schemeClr>
                    </a:solidFill>
                  </a:tcPr>
                </a:tc>
                <a:tc>
                  <a:txBody>
                    <a:bodyPr/>
                    <a:lstStyle/>
                    <a:p>
                      <a:pPr algn="r"/>
                      <a:r>
                        <a:rPr lang="en-US" sz="1200" b="0" i="0" u="none" dirty="0">
                          <a:latin typeface="Times New Roman" panose="02020603050405020304" pitchFamily="18" charset="0"/>
                          <a:cs typeface="Times New Roman" panose="02020603050405020304" pitchFamily="18" charset="0"/>
                        </a:rPr>
                        <a:t>254</a:t>
                      </a:r>
                    </a:p>
                  </a:txBody>
                  <a:tcPr>
                    <a:solidFill>
                      <a:schemeClr val="accent6">
                        <a:lumMod val="40000"/>
                        <a:lumOff val="60000"/>
                      </a:schemeClr>
                    </a:solidFill>
                  </a:tcPr>
                </a:tc>
                <a:tc>
                  <a:txBody>
                    <a:bodyPr/>
                    <a:lstStyle/>
                    <a:p>
                      <a:pPr algn="r"/>
                      <a:r>
                        <a:rPr lang="en-US" sz="1200" b="0" i="0" u="none" dirty="0">
                          <a:latin typeface="Times New Roman" panose="02020603050405020304" pitchFamily="18" charset="0"/>
                          <a:cs typeface="Times New Roman" panose="02020603050405020304" pitchFamily="18" charset="0"/>
                        </a:rPr>
                        <a:t>4.6</a:t>
                      </a:r>
                    </a:p>
                  </a:txBody>
                  <a:tcPr>
                    <a:solidFill>
                      <a:schemeClr val="accent6">
                        <a:lumMod val="40000"/>
                        <a:lumOff val="60000"/>
                      </a:schemeClr>
                    </a:solidFill>
                  </a:tcPr>
                </a:tc>
                <a:tc>
                  <a:txBody>
                    <a:bodyPr/>
                    <a:lstStyle/>
                    <a:p>
                      <a:pPr algn="r"/>
                      <a:r>
                        <a:rPr lang="en-US" sz="1200" b="0" i="0" u="none" dirty="0">
                          <a:latin typeface="Times New Roman" panose="02020603050405020304" pitchFamily="18" charset="0"/>
                          <a:cs typeface="Times New Roman" panose="02020603050405020304" pitchFamily="18" charset="0"/>
                        </a:rPr>
                        <a:t>1.3</a:t>
                      </a:r>
                    </a:p>
                  </a:txBody>
                  <a:tcPr>
                    <a:solidFill>
                      <a:schemeClr val="accent6">
                        <a:lumMod val="40000"/>
                        <a:lumOff val="60000"/>
                      </a:schemeClr>
                    </a:solidFill>
                  </a:tcPr>
                </a:tc>
                <a:tc>
                  <a:txBody>
                    <a:bodyPr/>
                    <a:lstStyle/>
                    <a:p>
                      <a:pPr algn="r"/>
                      <a:r>
                        <a:rPr lang="en-US" sz="1200" b="0" i="0" u="none" dirty="0">
                          <a:latin typeface="Times New Roman" panose="02020603050405020304" pitchFamily="18" charset="0"/>
                          <a:cs typeface="Times New Roman" panose="02020603050405020304" pitchFamily="18" charset="0"/>
                        </a:rPr>
                        <a:t>0.6</a:t>
                      </a:r>
                    </a:p>
                  </a:txBody>
                  <a:tcPr>
                    <a:solidFill>
                      <a:schemeClr val="accent6">
                        <a:lumMod val="40000"/>
                        <a:lumOff val="60000"/>
                      </a:schemeClr>
                    </a:solidFill>
                  </a:tcPr>
                </a:tc>
                <a:extLst>
                  <a:ext uri="{0D108BD9-81ED-4DB2-BD59-A6C34878D82A}">
                    <a16:rowId xmlns="" xmlns:a16="http://schemas.microsoft.com/office/drawing/2014/main" val="10006"/>
                  </a:ext>
                </a:extLst>
              </a:tr>
              <a:tr h="0">
                <a:tc>
                  <a:txBody>
                    <a:bodyPr/>
                    <a:lstStyle/>
                    <a:p>
                      <a:pPr algn="r"/>
                      <a:r>
                        <a:rPr lang="en-US" sz="1200" b="0" i="0" u="none" dirty="0">
                          <a:latin typeface="Times New Roman" panose="02020603050405020304" pitchFamily="18" charset="0"/>
                          <a:cs typeface="Times New Roman" panose="02020603050405020304" pitchFamily="18" charset="0"/>
                        </a:rPr>
                        <a:t>+188</a:t>
                      </a:r>
                    </a:p>
                  </a:txBody>
                  <a:tcPr>
                    <a:solidFill>
                      <a:schemeClr val="accent6">
                        <a:lumMod val="40000"/>
                        <a:lumOff val="60000"/>
                      </a:schemeClr>
                    </a:solidFill>
                  </a:tcPr>
                </a:tc>
                <a:tc>
                  <a:txBody>
                    <a:bodyPr/>
                    <a:lstStyle/>
                    <a:p>
                      <a:pPr algn="r"/>
                      <a:r>
                        <a:rPr lang="en-US" sz="1200" b="0" i="0" u="none" dirty="0">
                          <a:latin typeface="Times New Roman" panose="02020603050405020304" pitchFamily="18" charset="0"/>
                          <a:cs typeface="Times New Roman" panose="02020603050405020304" pitchFamily="18" charset="0"/>
                        </a:rPr>
                        <a:t>4.9</a:t>
                      </a:r>
                    </a:p>
                  </a:txBody>
                  <a:tcPr>
                    <a:solidFill>
                      <a:schemeClr val="accent6">
                        <a:lumMod val="40000"/>
                        <a:lumOff val="60000"/>
                      </a:schemeClr>
                    </a:solidFill>
                  </a:tcPr>
                </a:tc>
                <a:tc>
                  <a:txBody>
                    <a:bodyPr/>
                    <a:lstStyle/>
                    <a:p>
                      <a:pPr algn="r"/>
                      <a:r>
                        <a:rPr lang="en-US" sz="1200" b="0" i="0" u="none" dirty="0">
                          <a:latin typeface="Times New Roman" panose="02020603050405020304" pitchFamily="18" charset="0"/>
                          <a:cs typeface="Times New Roman" panose="02020603050405020304" pitchFamily="18" charset="0"/>
                        </a:rPr>
                        <a:t>11.6</a:t>
                      </a:r>
                    </a:p>
                  </a:txBody>
                  <a:tcPr>
                    <a:solidFill>
                      <a:schemeClr val="accent6">
                        <a:lumMod val="40000"/>
                        <a:lumOff val="60000"/>
                      </a:schemeClr>
                    </a:solidFill>
                  </a:tcPr>
                </a:tc>
                <a:tc>
                  <a:txBody>
                    <a:bodyPr/>
                    <a:lstStyle/>
                    <a:p>
                      <a:pPr algn="r"/>
                      <a:r>
                        <a:rPr lang="en-US" sz="1200" b="0" i="0" u="none" dirty="0">
                          <a:latin typeface="Times New Roman" panose="02020603050405020304" pitchFamily="18" charset="0"/>
                          <a:cs typeface="Times New Roman" panose="02020603050405020304" pitchFamily="18" charset="0"/>
                        </a:rPr>
                        <a:t>34.2</a:t>
                      </a:r>
                    </a:p>
                  </a:txBody>
                  <a:tcPr>
                    <a:solidFill>
                      <a:schemeClr val="accent6">
                        <a:lumMod val="40000"/>
                        <a:lumOff val="60000"/>
                      </a:schemeClr>
                    </a:solidFill>
                  </a:tcPr>
                </a:tc>
                <a:tc>
                  <a:txBody>
                    <a:bodyPr/>
                    <a:lstStyle/>
                    <a:p>
                      <a:pPr algn="r"/>
                      <a:r>
                        <a:rPr lang="en-US" sz="1200" b="0" i="0" u="none" dirty="0">
                          <a:latin typeface="Times New Roman" panose="02020603050405020304" pitchFamily="18" charset="0"/>
                          <a:cs typeface="Times New Roman" panose="02020603050405020304" pitchFamily="18" charset="0"/>
                        </a:rPr>
                        <a:t>217</a:t>
                      </a:r>
                    </a:p>
                  </a:txBody>
                  <a:tcPr>
                    <a:solidFill>
                      <a:schemeClr val="accent6">
                        <a:lumMod val="40000"/>
                        <a:lumOff val="60000"/>
                      </a:schemeClr>
                    </a:solidFill>
                  </a:tcPr>
                </a:tc>
                <a:tc>
                  <a:txBody>
                    <a:bodyPr/>
                    <a:lstStyle/>
                    <a:p>
                      <a:pPr algn="r"/>
                      <a:r>
                        <a:rPr lang="en-US" sz="1200" b="0" i="0" u="none" dirty="0">
                          <a:latin typeface="Times New Roman" panose="02020603050405020304" pitchFamily="18" charset="0"/>
                          <a:cs typeface="Times New Roman" panose="02020603050405020304" pitchFamily="18" charset="0"/>
                        </a:rPr>
                        <a:t>3.5</a:t>
                      </a:r>
                    </a:p>
                  </a:txBody>
                  <a:tcPr>
                    <a:solidFill>
                      <a:schemeClr val="accent6">
                        <a:lumMod val="40000"/>
                        <a:lumOff val="60000"/>
                      </a:schemeClr>
                    </a:solidFill>
                  </a:tcPr>
                </a:tc>
                <a:tc>
                  <a:txBody>
                    <a:bodyPr/>
                    <a:lstStyle/>
                    <a:p>
                      <a:pPr algn="r"/>
                      <a:r>
                        <a:rPr lang="en-US" sz="1200" b="0" i="0" u="none" dirty="0">
                          <a:solidFill>
                            <a:srgbClr val="FF0000"/>
                          </a:solidFill>
                          <a:latin typeface="Times New Roman" panose="02020603050405020304" pitchFamily="18" charset="0"/>
                          <a:cs typeface="Times New Roman" panose="02020603050405020304" pitchFamily="18" charset="0"/>
                        </a:rPr>
                        <a:t>0.9</a:t>
                      </a:r>
                    </a:p>
                  </a:txBody>
                  <a:tcPr>
                    <a:solidFill>
                      <a:schemeClr val="accent6">
                        <a:lumMod val="40000"/>
                        <a:lumOff val="60000"/>
                      </a:schemeClr>
                    </a:solidFill>
                  </a:tcPr>
                </a:tc>
                <a:tc>
                  <a:txBody>
                    <a:bodyPr/>
                    <a:lstStyle/>
                    <a:p>
                      <a:pPr algn="r"/>
                      <a:r>
                        <a:rPr lang="en-US" sz="1200" b="0" i="0" u="none" dirty="0">
                          <a:latin typeface="Times New Roman" panose="02020603050405020304" pitchFamily="18" charset="0"/>
                          <a:cs typeface="Times New Roman" panose="02020603050405020304" pitchFamily="18" charset="0"/>
                        </a:rPr>
                        <a:t>0.3</a:t>
                      </a:r>
                    </a:p>
                  </a:txBody>
                  <a:tcPr>
                    <a:solidFill>
                      <a:schemeClr val="accent6">
                        <a:lumMod val="40000"/>
                        <a:lumOff val="60000"/>
                      </a:schemeClr>
                    </a:solidFill>
                  </a:tcPr>
                </a:tc>
                <a:extLst>
                  <a:ext uri="{0D108BD9-81ED-4DB2-BD59-A6C34878D82A}">
                    <a16:rowId xmlns="" xmlns:a16="http://schemas.microsoft.com/office/drawing/2014/main" val="10007"/>
                  </a:ext>
                </a:extLst>
              </a:tr>
              <a:tr h="278344">
                <a:tc>
                  <a:txBody>
                    <a:bodyPr/>
                    <a:lstStyle/>
                    <a:p>
                      <a:pPr algn="r"/>
                      <a:r>
                        <a:rPr lang="en-US" sz="1200" b="0" i="0" u="none" dirty="0">
                          <a:latin typeface="Times New Roman" panose="02020603050405020304" pitchFamily="18" charset="0"/>
                          <a:cs typeface="Times New Roman" panose="02020603050405020304" pitchFamily="18" charset="0"/>
                        </a:rPr>
                        <a:t>+209</a:t>
                      </a:r>
                    </a:p>
                  </a:txBody>
                  <a:tcPr>
                    <a:solidFill>
                      <a:schemeClr val="accent6">
                        <a:lumMod val="40000"/>
                        <a:lumOff val="60000"/>
                      </a:schemeClr>
                    </a:solidFill>
                  </a:tcPr>
                </a:tc>
                <a:tc>
                  <a:txBody>
                    <a:bodyPr/>
                    <a:lstStyle/>
                    <a:p>
                      <a:pPr algn="r"/>
                      <a:r>
                        <a:rPr lang="en-US" sz="1200" b="0" i="0" u="none" dirty="0">
                          <a:latin typeface="Times New Roman" panose="02020603050405020304" pitchFamily="18" charset="0"/>
                          <a:cs typeface="Times New Roman" panose="02020603050405020304" pitchFamily="18" charset="0"/>
                        </a:rPr>
                        <a:t>4.6</a:t>
                      </a:r>
                    </a:p>
                  </a:txBody>
                  <a:tcPr>
                    <a:solidFill>
                      <a:schemeClr val="accent6">
                        <a:lumMod val="40000"/>
                        <a:lumOff val="60000"/>
                      </a:schemeClr>
                    </a:solidFill>
                  </a:tcPr>
                </a:tc>
                <a:tc>
                  <a:txBody>
                    <a:bodyPr/>
                    <a:lstStyle/>
                    <a:p>
                      <a:pPr algn="r"/>
                      <a:r>
                        <a:rPr lang="en-US" sz="1200" b="0" i="0" u="none" dirty="0">
                          <a:latin typeface="Times New Roman" panose="02020603050405020304" pitchFamily="18" charset="0"/>
                          <a:cs typeface="Times New Roman" panose="02020603050405020304" pitchFamily="18" charset="0"/>
                        </a:rPr>
                        <a:t>11.5</a:t>
                      </a:r>
                    </a:p>
                  </a:txBody>
                  <a:tcPr>
                    <a:solidFill>
                      <a:schemeClr val="accent6">
                        <a:lumMod val="40000"/>
                        <a:lumOff val="60000"/>
                      </a:schemeClr>
                    </a:solidFill>
                  </a:tcPr>
                </a:tc>
                <a:tc>
                  <a:txBody>
                    <a:bodyPr/>
                    <a:lstStyle/>
                    <a:p>
                      <a:pPr algn="r"/>
                      <a:r>
                        <a:rPr lang="en-US" sz="1200" b="0" i="0" u="none" dirty="0">
                          <a:latin typeface="Times New Roman" panose="02020603050405020304" pitchFamily="18" charset="0"/>
                          <a:cs typeface="Times New Roman" panose="02020603050405020304" pitchFamily="18" charset="0"/>
                        </a:rPr>
                        <a:t>34.1</a:t>
                      </a:r>
                    </a:p>
                  </a:txBody>
                  <a:tcPr>
                    <a:solidFill>
                      <a:schemeClr val="accent6">
                        <a:lumMod val="40000"/>
                        <a:lumOff val="60000"/>
                      </a:schemeClr>
                    </a:solidFill>
                  </a:tcPr>
                </a:tc>
                <a:tc>
                  <a:txBody>
                    <a:bodyPr/>
                    <a:lstStyle/>
                    <a:p>
                      <a:pPr algn="r"/>
                      <a:r>
                        <a:rPr lang="en-US" sz="1200" b="0" i="0" u="none" dirty="0">
                          <a:latin typeface="Times New Roman" panose="02020603050405020304" pitchFamily="18" charset="0"/>
                          <a:cs typeface="Times New Roman" panose="02020603050405020304" pitchFamily="18" charset="0"/>
                        </a:rPr>
                        <a:t>239</a:t>
                      </a:r>
                    </a:p>
                  </a:txBody>
                  <a:tcPr>
                    <a:solidFill>
                      <a:schemeClr val="accent6">
                        <a:lumMod val="40000"/>
                        <a:lumOff val="60000"/>
                      </a:schemeClr>
                    </a:solidFill>
                  </a:tcPr>
                </a:tc>
                <a:tc>
                  <a:txBody>
                    <a:bodyPr/>
                    <a:lstStyle/>
                    <a:p>
                      <a:pPr algn="r"/>
                      <a:r>
                        <a:rPr lang="en-US" sz="1200" b="0" i="0" u="none" dirty="0">
                          <a:latin typeface="Times New Roman" panose="02020603050405020304" pitchFamily="18" charset="0"/>
                          <a:cs typeface="Times New Roman" panose="02020603050405020304" pitchFamily="18" charset="0"/>
                        </a:rPr>
                        <a:t>3.4</a:t>
                      </a:r>
                    </a:p>
                  </a:txBody>
                  <a:tcPr>
                    <a:solidFill>
                      <a:schemeClr val="accent6">
                        <a:lumMod val="40000"/>
                        <a:lumOff val="60000"/>
                      </a:schemeClr>
                    </a:solidFill>
                  </a:tcPr>
                </a:tc>
                <a:tc>
                  <a:txBody>
                    <a:bodyPr/>
                    <a:lstStyle/>
                    <a:p>
                      <a:pPr algn="r"/>
                      <a:r>
                        <a:rPr lang="en-US" sz="1200" b="0" i="0" u="none" dirty="0">
                          <a:solidFill>
                            <a:srgbClr val="FF0000"/>
                          </a:solidFill>
                          <a:latin typeface="Times New Roman" panose="02020603050405020304" pitchFamily="18" charset="0"/>
                          <a:cs typeface="Times New Roman" panose="02020603050405020304" pitchFamily="18" charset="0"/>
                        </a:rPr>
                        <a:t>0.8</a:t>
                      </a:r>
                    </a:p>
                  </a:txBody>
                  <a:tcPr>
                    <a:solidFill>
                      <a:schemeClr val="accent6">
                        <a:lumMod val="40000"/>
                        <a:lumOff val="60000"/>
                      </a:schemeClr>
                    </a:solidFill>
                  </a:tcPr>
                </a:tc>
                <a:tc>
                  <a:txBody>
                    <a:bodyPr/>
                    <a:lstStyle/>
                    <a:p>
                      <a:pPr algn="r"/>
                      <a:r>
                        <a:rPr lang="en-US" sz="1200" b="0" i="0" u="none" dirty="0">
                          <a:latin typeface="Times New Roman" panose="02020603050405020304" pitchFamily="18" charset="0"/>
                          <a:cs typeface="Times New Roman" panose="02020603050405020304" pitchFamily="18" charset="0"/>
                        </a:rPr>
                        <a:t>0.3</a:t>
                      </a:r>
                    </a:p>
                  </a:txBody>
                  <a:tcPr>
                    <a:solidFill>
                      <a:schemeClr val="accent6">
                        <a:lumMod val="40000"/>
                        <a:lumOff val="60000"/>
                      </a:schemeClr>
                    </a:solidFill>
                  </a:tcPr>
                </a:tc>
                <a:extLst>
                  <a:ext uri="{0D108BD9-81ED-4DB2-BD59-A6C34878D82A}">
                    <a16:rowId xmlns="" xmlns:a16="http://schemas.microsoft.com/office/drawing/2014/main" val="10008"/>
                  </a:ext>
                </a:extLst>
              </a:tr>
              <a:tr h="278344">
                <a:tc>
                  <a:txBody>
                    <a:bodyPr/>
                    <a:lstStyle/>
                    <a:p>
                      <a:pPr algn="r"/>
                      <a:r>
                        <a:rPr lang="en-US" sz="1200" b="0" i="0" u="none" dirty="0">
                          <a:latin typeface="Times New Roman" panose="02020603050405020304" pitchFamily="18" charset="0"/>
                          <a:cs typeface="Times New Roman" panose="02020603050405020304" pitchFamily="18" charset="0"/>
                        </a:rPr>
                        <a:t>+293</a:t>
                      </a:r>
                    </a:p>
                  </a:txBody>
                  <a:tcPr>
                    <a:solidFill>
                      <a:schemeClr val="accent6">
                        <a:lumMod val="40000"/>
                        <a:lumOff val="60000"/>
                      </a:schemeClr>
                    </a:solidFill>
                  </a:tcPr>
                </a:tc>
                <a:tc>
                  <a:txBody>
                    <a:bodyPr/>
                    <a:lstStyle/>
                    <a:p>
                      <a:pPr algn="r"/>
                      <a:r>
                        <a:rPr lang="en-US" sz="1200" b="0" i="0" u="none" dirty="0">
                          <a:latin typeface="Times New Roman" panose="02020603050405020304" pitchFamily="18" charset="0"/>
                          <a:cs typeface="Times New Roman" panose="02020603050405020304" pitchFamily="18" charset="0"/>
                        </a:rPr>
                        <a:t>4.0</a:t>
                      </a:r>
                    </a:p>
                  </a:txBody>
                  <a:tcPr>
                    <a:solidFill>
                      <a:schemeClr val="accent6">
                        <a:lumMod val="40000"/>
                        <a:lumOff val="60000"/>
                      </a:schemeClr>
                    </a:solidFill>
                  </a:tcPr>
                </a:tc>
                <a:tc>
                  <a:txBody>
                    <a:bodyPr/>
                    <a:lstStyle/>
                    <a:p>
                      <a:pPr algn="r"/>
                      <a:r>
                        <a:rPr lang="en-US" sz="1200" b="0" i="0" u="none" dirty="0">
                          <a:latin typeface="Times New Roman" panose="02020603050405020304" pitchFamily="18" charset="0"/>
                          <a:cs typeface="Times New Roman" panose="02020603050405020304" pitchFamily="18" charset="0"/>
                        </a:rPr>
                        <a:t>11.1</a:t>
                      </a:r>
                    </a:p>
                  </a:txBody>
                  <a:tcPr>
                    <a:solidFill>
                      <a:schemeClr val="accent6">
                        <a:lumMod val="40000"/>
                        <a:lumOff val="60000"/>
                      </a:schemeClr>
                    </a:solidFill>
                  </a:tcPr>
                </a:tc>
                <a:tc>
                  <a:txBody>
                    <a:bodyPr/>
                    <a:lstStyle/>
                    <a:p>
                      <a:pPr algn="r"/>
                      <a:r>
                        <a:rPr lang="en-US" sz="1200" b="0" i="0" u="none" dirty="0">
                          <a:latin typeface="Times New Roman" panose="02020603050405020304" pitchFamily="18" charset="0"/>
                          <a:cs typeface="Times New Roman" panose="02020603050405020304" pitchFamily="18" charset="0"/>
                        </a:rPr>
                        <a:t>32.7</a:t>
                      </a:r>
                    </a:p>
                  </a:txBody>
                  <a:tcPr>
                    <a:solidFill>
                      <a:schemeClr val="accent6">
                        <a:lumMod val="40000"/>
                        <a:lumOff val="60000"/>
                      </a:schemeClr>
                    </a:solidFill>
                  </a:tcPr>
                </a:tc>
                <a:tc>
                  <a:txBody>
                    <a:bodyPr/>
                    <a:lstStyle/>
                    <a:p>
                      <a:pPr algn="r"/>
                      <a:r>
                        <a:rPr lang="en-US" sz="1200" b="0" i="0" u="none" dirty="0">
                          <a:latin typeface="Times New Roman" panose="02020603050405020304" pitchFamily="18" charset="0"/>
                          <a:cs typeface="Times New Roman" panose="02020603050405020304" pitchFamily="18" charset="0"/>
                        </a:rPr>
                        <a:t>200</a:t>
                      </a:r>
                    </a:p>
                  </a:txBody>
                  <a:tcPr>
                    <a:solidFill>
                      <a:schemeClr val="accent6">
                        <a:lumMod val="40000"/>
                        <a:lumOff val="60000"/>
                      </a:schemeClr>
                    </a:solidFill>
                  </a:tcPr>
                </a:tc>
                <a:tc>
                  <a:txBody>
                    <a:bodyPr/>
                    <a:lstStyle/>
                    <a:p>
                      <a:pPr algn="r"/>
                      <a:r>
                        <a:rPr lang="en-US" sz="1200" b="0" i="0" u="none" dirty="0">
                          <a:latin typeface="Times New Roman" panose="02020603050405020304" pitchFamily="18" charset="0"/>
                          <a:cs typeface="Times New Roman" panose="02020603050405020304" pitchFamily="18" charset="0"/>
                        </a:rPr>
                        <a:t>2.6</a:t>
                      </a:r>
                    </a:p>
                  </a:txBody>
                  <a:tcPr>
                    <a:solidFill>
                      <a:schemeClr val="accent6">
                        <a:lumMod val="40000"/>
                        <a:lumOff val="60000"/>
                      </a:schemeClr>
                    </a:solidFill>
                  </a:tcPr>
                </a:tc>
                <a:tc>
                  <a:txBody>
                    <a:bodyPr/>
                    <a:lstStyle/>
                    <a:p>
                      <a:pPr algn="r"/>
                      <a:r>
                        <a:rPr lang="en-US" sz="1200" b="0" i="0" u="none" dirty="0">
                          <a:solidFill>
                            <a:srgbClr val="FF0000"/>
                          </a:solidFill>
                          <a:latin typeface="Times New Roman" panose="02020603050405020304" pitchFamily="18" charset="0"/>
                          <a:cs typeface="Times New Roman" panose="02020603050405020304" pitchFamily="18" charset="0"/>
                        </a:rPr>
                        <a:t>0.9</a:t>
                      </a:r>
                    </a:p>
                  </a:txBody>
                  <a:tcPr>
                    <a:solidFill>
                      <a:schemeClr val="accent6">
                        <a:lumMod val="40000"/>
                        <a:lumOff val="60000"/>
                      </a:schemeClr>
                    </a:solidFill>
                  </a:tcPr>
                </a:tc>
                <a:tc>
                  <a:txBody>
                    <a:bodyPr/>
                    <a:lstStyle/>
                    <a:p>
                      <a:pPr algn="r"/>
                      <a:r>
                        <a:rPr lang="en-US" sz="1200" b="0" i="0" u="none" dirty="0">
                          <a:latin typeface="Times New Roman" panose="02020603050405020304" pitchFamily="18" charset="0"/>
                          <a:cs typeface="Times New Roman" panose="02020603050405020304" pitchFamily="18" charset="0"/>
                        </a:rPr>
                        <a:t>0.4</a:t>
                      </a:r>
                    </a:p>
                  </a:txBody>
                  <a:tcPr>
                    <a:solidFill>
                      <a:schemeClr val="accent6">
                        <a:lumMod val="40000"/>
                        <a:lumOff val="60000"/>
                      </a:schemeClr>
                    </a:solidFill>
                  </a:tcPr>
                </a:tc>
                <a:extLst>
                  <a:ext uri="{0D108BD9-81ED-4DB2-BD59-A6C34878D82A}">
                    <a16:rowId xmlns="" xmlns:a16="http://schemas.microsoft.com/office/drawing/2014/main" val="10009"/>
                  </a:ext>
                </a:extLst>
              </a:tr>
              <a:tr h="278344">
                <a:tc>
                  <a:txBody>
                    <a:bodyPr/>
                    <a:lstStyle/>
                    <a:p>
                      <a:pPr algn="r"/>
                      <a:r>
                        <a:rPr lang="en-US" sz="1200" b="0" i="0" u="none" dirty="0">
                          <a:latin typeface="Times New Roman" panose="02020603050405020304" pitchFamily="18" charset="0"/>
                          <a:cs typeface="Times New Roman" panose="02020603050405020304" pitchFamily="18" charset="0"/>
                        </a:rPr>
                        <a:t>+405</a:t>
                      </a:r>
                    </a:p>
                  </a:txBody>
                  <a:tcPr>
                    <a:solidFill>
                      <a:schemeClr val="accent6">
                        <a:lumMod val="40000"/>
                        <a:lumOff val="60000"/>
                      </a:schemeClr>
                    </a:solidFill>
                  </a:tcPr>
                </a:tc>
                <a:tc>
                  <a:txBody>
                    <a:bodyPr/>
                    <a:lstStyle/>
                    <a:p>
                      <a:pPr algn="r"/>
                      <a:r>
                        <a:rPr lang="en-US" sz="1200" b="0" i="0" u="none" dirty="0">
                          <a:latin typeface="Times New Roman" panose="02020603050405020304" pitchFamily="18" charset="0"/>
                          <a:cs typeface="Times New Roman" panose="02020603050405020304" pitchFamily="18" charset="0"/>
                        </a:rPr>
                        <a:t>3.9</a:t>
                      </a:r>
                    </a:p>
                  </a:txBody>
                  <a:tcPr>
                    <a:solidFill>
                      <a:schemeClr val="accent6">
                        <a:lumMod val="40000"/>
                        <a:lumOff val="60000"/>
                      </a:schemeClr>
                    </a:solidFill>
                  </a:tcPr>
                </a:tc>
                <a:tc>
                  <a:txBody>
                    <a:bodyPr/>
                    <a:lstStyle/>
                    <a:p>
                      <a:pPr algn="r"/>
                      <a:r>
                        <a:rPr lang="en-US" sz="1200" b="0" i="0" u="none" dirty="0">
                          <a:latin typeface="Times New Roman" panose="02020603050405020304" pitchFamily="18" charset="0"/>
                          <a:cs typeface="Times New Roman" panose="02020603050405020304" pitchFamily="18" charset="0"/>
                        </a:rPr>
                        <a:t>11.5</a:t>
                      </a:r>
                    </a:p>
                  </a:txBody>
                  <a:tcPr>
                    <a:solidFill>
                      <a:schemeClr val="accent6">
                        <a:lumMod val="40000"/>
                        <a:lumOff val="60000"/>
                      </a:schemeClr>
                    </a:solidFill>
                  </a:tcPr>
                </a:tc>
                <a:tc>
                  <a:txBody>
                    <a:bodyPr/>
                    <a:lstStyle/>
                    <a:p>
                      <a:pPr algn="r"/>
                      <a:r>
                        <a:rPr lang="en-US" sz="1200" b="0" i="0" u="none" dirty="0">
                          <a:latin typeface="Times New Roman" panose="02020603050405020304" pitchFamily="18" charset="0"/>
                          <a:cs typeface="Times New Roman" panose="02020603050405020304" pitchFamily="18" charset="0"/>
                        </a:rPr>
                        <a:t>33.5</a:t>
                      </a:r>
                    </a:p>
                  </a:txBody>
                  <a:tcPr>
                    <a:solidFill>
                      <a:schemeClr val="accent6">
                        <a:lumMod val="40000"/>
                        <a:lumOff val="60000"/>
                      </a:schemeClr>
                    </a:solidFill>
                  </a:tcPr>
                </a:tc>
                <a:tc>
                  <a:txBody>
                    <a:bodyPr/>
                    <a:lstStyle/>
                    <a:p>
                      <a:pPr algn="r"/>
                      <a:r>
                        <a:rPr lang="en-US" sz="1200" b="0" i="0" u="none" dirty="0">
                          <a:latin typeface="Times New Roman" panose="02020603050405020304" pitchFamily="18" charset="0"/>
                          <a:cs typeface="Times New Roman" panose="02020603050405020304" pitchFamily="18" charset="0"/>
                        </a:rPr>
                        <a:t>198</a:t>
                      </a:r>
                    </a:p>
                  </a:txBody>
                  <a:tcPr>
                    <a:solidFill>
                      <a:schemeClr val="accent6">
                        <a:lumMod val="40000"/>
                        <a:lumOff val="60000"/>
                      </a:schemeClr>
                    </a:solidFill>
                  </a:tcPr>
                </a:tc>
                <a:tc>
                  <a:txBody>
                    <a:bodyPr/>
                    <a:lstStyle/>
                    <a:p>
                      <a:pPr algn="r"/>
                      <a:r>
                        <a:rPr lang="en-US" sz="1200" b="0" i="0" u="none" dirty="0">
                          <a:latin typeface="Times New Roman" panose="02020603050405020304" pitchFamily="18" charset="0"/>
                          <a:cs typeface="Times New Roman" panose="02020603050405020304" pitchFamily="18" charset="0"/>
                        </a:rPr>
                        <a:t>2.5</a:t>
                      </a:r>
                    </a:p>
                  </a:txBody>
                  <a:tcPr>
                    <a:solidFill>
                      <a:schemeClr val="accent6">
                        <a:lumMod val="40000"/>
                        <a:lumOff val="60000"/>
                      </a:schemeClr>
                    </a:solidFill>
                  </a:tcPr>
                </a:tc>
                <a:tc>
                  <a:txBody>
                    <a:bodyPr/>
                    <a:lstStyle/>
                    <a:p>
                      <a:pPr algn="r"/>
                      <a:r>
                        <a:rPr lang="en-US" sz="1200" b="0" i="0" u="none" dirty="0">
                          <a:solidFill>
                            <a:srgbClr val="FF0000"/>
                          </a:solidFill>
                          <a:latin typeface="Times New Roman" panose="02020603050405020304" pitchFamily="18" charset="0"/>
                          <a:cs typeface="Times New Roman" panose="02020603050405020304" pitchFamily="18" charset="0"/>
                        </a:rPr>
                        <a:t>0.9</a:t>
                      </a:r>
                    </a:p>
                  </a:txBody>
                  <a:tcPr>
                    <a:solidFill>
                      <a:schemeClr val="accent6">
                        <a:lumMod val="40000"/>
                        <a:lumOff val="60000"/>
                      </a:schemeClr>
                    </a:solidFill>
                  </a:tcPr>
                </a:tc>
                <a:tc>
                  <a:txBody>
                    <a:bodyPr/>
                    <a:lstStyle/>
                    <a:p>
                      <a:pPr algn="r"/>
                      <a:r>
                        <a:rPr lang="en-US" sz="1200" b="0" i="0" u="none" dirty="0">
                          <a:latin typeface="Times New Roman" panose="02020603050405020304" pitchFamily="18" charset="0"/>
                          <a:cs typeface="Times New Roman" panose="02020603050405020304" pitchFamily="18" charset="0"/>
                        </a:rPr>
                        <a:t>0.4</a:t>
                      </a:r>
                    </a:p>
                  </a:txBody>
                  <a:tcPr>
                    <a:solidFill>
                      <a:schemeClr val="accent6">
                        <a:lumMod val="40000"/>
                        <a:lumOff val="60000"/>
                      </a:schemeClr>
                    </a:solidFill>
                  </a:tcPr>
                </a:tc>
                <a:extLst>
                  <a:ext uri="{0D108BD9-81ED-4DB2-BD59-A6C34878D82A}">
                    <a16:rowId xmlns="" xmlns:a16="http://schemas.microsoft.com/office/drawing/2014/main" val="10010"/>
                  </a:ext>
                </a:extLst>
              </a:tr>
            </a:tbl>
          </a:graphicData>
        </a:graphic>
      </p:graphicFrame>
      <p:sp>
        <p:nvSpPr>
          <p:cNvPr id="8" name="TextBox 7"/>
          <p:cNvSpPr txBox="1"/>
          <p:nvPr/>
        </p:nvSpPr>
        <p:spPr>
          <a:xfrm>
            <a:off x="842374" y="2558"/>
            <a:ext cx="2130583" cy="338554"/>
          </a:xfrm>
          <a:prstGeom prst="rect">
            <a:avLst/>
          </a:prstGeom>
          <a:noFill/>
        </p:spPr>
        <p:txBody>
          <a:bodyPr wrap="none" rtlCol="0">
            <a:spAutoFit/>
          </a:bodyPr>
          <a:lstStyle/>
          <a:p>
            <a:r>
              <a:rPr lang="en-US" sz="1600" b="1" dirty="0">
                <a:latin typeface="Times New Roman" panose="02020603050405020304" pitchFamily="18" charset="0"/>
                <a:cs typeface="Times New Roman" panose="02020603050405020304" pitchFamily="18" charset="0"/>
              </a:rPr>
              <a:t>Supplemental Table 2.</a:t>
            </a:r>
          </a:p>
        </p:txBody>
      </p:sp>
      <p:sp>
        <p:nvSpPr>
          <p:cNvPr id="9" name="TextBox 8"/>
          <p:cNvSpPr txBox="1"/>
          <p:nvPr/>
        </p:nvSpPr>
        <p:spPr>
          <a:xfrm>
            <a:off x="831560" y="4151779"/>
            <a:ext cx="9043960" cy="1015663"/>
          </a:xfrm>
          <a:prstGeom prst="rect">
            <a:avLst/>
          </a:prstGeom>
          <a:noFill/>
        </p:spPr>
        <p:txBody>
          <a:bodyPr wrap="square" rtlCol="0">
            <a:spAutoFit/>
          </a:bodyPr>
          <a:lstStyle/>
          <a:p>
            <a:pPr algn="just"/>
            <a:r>
              <a:rPr lang="en-US" sz="1200" b="1" u="sng" dirty="0">
                <a:latin typeface="Times New Roman" panose="02020603050405020304" pitchFamily="18" charset="0"/>
                <a:cs typeface="Times New Roman" panose="02020603050405020304" pitchFamily="18" charset="0"/>
              </a:rPr>
              <a:t>Supplemental Table 2.</a:t>
            </a:r>
            <a:r>
              <a:rPr lang="en-US" sz="1200" b="1" dirty="0">
                <a:latin typeface="Times New Roman" panose="02020603050405020304" pitchFamily="18" charset="0"/>
                <a:cs typeface="Times New Roman" panose="02020603050405020304" pitchFamily="18" charset="0"/>
              </a:rPr>
              <a:t> Selected laboratory information from complete blood counts and differentials before starting or after completion of radiotherapy</a:t>
            </a:r>
            <a:r>
              <a:rPr lang="en-US" sz="1200" dirty="0">
                <a:latin typeface="Times New Roman" panose="02020603050405020304" pitchFamily="18" charset="0"/>
                <a:cs typeface="Times New Roman" panose="02020603050405020304" pitchFamily="18" charset="0"/>
              </a:rPr>
              <a:t>. Standard complete blood counts were drawn either before radiation treatment, denoted by a (-), or after (+) completing radiation treatment and are displayed here. Note that the patient did exhibit mild Grade 1 lymphopenia shown in red (Absolute Lymphocyte Count, &lt;1 K/mm3) before starting radiation treatment that improved after radiation treatment then returned over 6 months following completion of radiation at her pre-treatment baseline. </a:t>
            </a:r>
            <a:endParaRPr lang="en-US" sz="12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132774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6"/>
          <p:cNvGraphicFramePr>
            <a:graphicFrameLocks noGrp="1"/>
          </p:cNvGraphicFramePr>
          <p:nvPr>
            <p:extLst>
              <p:ext uri="{D42A27DB-BD31-4B8C-83A1-F6EECF244321}">
                <p14:modId xmlns:p14="http://schemas.microsoft.com/office/powerpoint/2010/main" val="110267877"/>
              </p:ext>
            </p:extLst>
          </p:nvPr>
        </p:nvGraphicFramePr>
        <p:xfrm>
          <a:off x="935418" y="278823"/>
          <a:ext cx="10289630" cy="4246931"/>
        </p:xfrm>
        <a:graphic>
          <a:graphicData uri="http://schemas.openxmlformats.org/drawingml/2006/table">
            <a:tbl>
              <a:tblPr firstRow="1" bandRow="1">
                <a:tableStyleId>{5C22544A-7EE6-4342-B048-85BDC9FD1C3A}</a:tableStyleId>
              </a:tblPr>
              <a:tblGrid>
                <a:gridCol w="1650127">
                  <a:extLst>
                    <a:ext uri="{9D8B030D-6E8A-4147-A177-3AD203B41FA5}">
                      <a16:colId xmlns="" xmlns:a16="http://schemas.microsoft.com/office/drawing/2014/main" val="20000"/>
                    </a:ext>
                  </a:extLst>
                </a:gridCol>
                <a:gridCol w="1497724">
                  <a:extLst>
                    <a:ext uri="{9D8B030D-6E8A-4147-A177-3AD203B41FA5}">
                      <a16:colId xmlns="" xmlns:a16="http://schemas.microsoft.com/office/drawing/2014/main" val="20001"/>
                    </a:ext>
                  </a:extLst>
                </a:gridCol>
                <a:gridCol w="1891862">
                  <a:extLst>
                    <a:ext uri="{9D8B030D-6E8A-4147-A177-3AD203B41FA5}">
                      <a16:colId xmlns="" xmlns:a16="http://schemas.microsoft.com/office/drawing/2014/main" val="20002"/>
                    </a:ext>
                  </a:extLst>
                </a:gridCol>
                <a:gridCol w="5249917">
                  <a:extLst>
                    <a:ext uri="{9D8B030D-6E8A-4147-A177-3AD203B41FA5}">
                      <a16:colId xmlns="" xmlns:a16="http://schemas.microsoft.com/office/drawing/2014/main" val="20003"/>
                    </a:ext>
                  </a:extLst>
                </a:gridCol>
              </a:tblGrid>
              <a:tr h="581283">
                <a:tc gridSpan="4">
                  <a:txBody>
                    <a:bodyPr/>
                    <a:lstStyle/>
                    <a:p>
                      <a:pPr algn="ctr"/>
                      <a:r>
                        <a:rPr lang="en-US" dirty="0">
                          <a:latin typeface="Times New Roman" panose="02020603050405020304" pitchFamily="18" charset="0"/>
                          <a:cs typeface="Times New Roman" panose="02020603050405020304" pitchFamily="18" charset="0"/>
                        </a:rPr>
                        <a:t>Results of </a:t>
                      </a:r>
                      <a:r>
                        <a:rPr lang="en-US" baseline="0" dirty="0">
                          <a:latin typeface="Times New Roman" panose="02020603050405020304" pitchFamily="18" charset="0"/>
                          <a:cs typeface="Times New Roman" panose="02020603050405020304" pitchFamily="18" charset="0"/>
                        </a:rPr>
                        <a:t>next-generation sequencing using the </a:t>
                      </a:r>
                      <a:r>
                        <a:rPr lang="en-US" baseline="0" dirty="0" err="1">
                          <a:latin typeface="Times New Roman" panose="02020603050405020304" pitchFamily="18" charset="0"/>
                          <a:cs typeface="Times New Roman" panose="02020603050405020304" pitchFamily="18" charset="0"/>
                        </a:rPr>
                        <a:t>FoundationOne</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CDx</a:t>
                      </a:r>
                      <a:r>
                        <a:rPr lang="en-US" baseline="0" dirty="0">
                          <a:latin typeface="Times New Roman" panose="02020603050405020304" pitchFamily="18" charset="0"/>
                          <a:cs typeface="Times New Roman" panose="02020603050405020304" pitchFamily="18" charset="0"/>
                        </a:rPr>
                        <a:t> Panel.</a:t>
                      </a:r>
                      <a:endParaRPr lang="en-US" dirty="0">
                        <a:latin typeface="Times New Roman" panose="02020603050405020304" pitchFamily="18" charset="0"/>
                        <a:cs typeface="Times New Roman" panose="02020603050405020304" pitchFamily="18" charset="0"/>
                      </a:endParaRPr>
                    </a:p>
                  </a:txBody>
                  <a:tcPr>
                    <a:solidFill>
                      <a:schemeClr val="accent6">
                        <a:lumMod val="50000"/>
                      </a:schemeClr>
                    </a:solidFill>
                  </a:tcPr>
                </a:tc>
                <a:tc hMerge="1">
                  <a:txBody>
                    <a:bodyPr/>
                    <a:lstStyle/>
                    <a:p>
                      <a:endParaRPr lang="en-US" dirty="0"/>
                    </a:p>
                  </a:txBody>
                  <a:tcPr>
                    <a:solidFill>
                      <a:schemeClr val="accent6">
                        <a:lumMod val="50000"/>
                      </a:schemeClr>
                    </a:solidFill>
                  </a:tcPr>
                </a:tc>
                <a:tc hMerge="1">
                  <a:txBody>
                    <a:bodyPr/>
                    <a:lstStyle/>
                    <a:p>
                      <a:endParaRPr lang="en-US" dirty="0"/>
                    </a:p>
                  </a:txBody>
                  <a:tcPr>
                    <a:solidFill>
                      <a:schemeClr val="accent6">
                        <a:lumMod val="50000"/>
                      </a:schemeClr>
                    </a:solidFill>
                  </a:tcPr>
                </a:tc>
                <a:tc hMerge="1">
                  <a:txBody>
                    <a:bodyPr/>
                    <a:lstStyle/>
                    <a:p>
                      <a:endParaRPr lang="en-US" dirty="0"/>
                    </a:p>
                  </a:txBody>
                  <a:tcPr>
                    <a:solidFill>
                      <a:schemeClr val="accent6">
                        <a:lumMod val="50000"/>
                      </a:schemeClr>
                    </a:solidFill>
                  </a:tcPr>
                </a:tc>
                <a:extLst>
                  <a:ext uri="{0D108BD9-81ED-4DB2-BD59-A6C34878D82A}">
                    <a16:rowId xmlns="" xmlns:a16="http://schemas.microsoft.com/office/drawing/2014/main" val="10000"/>
                  </a:ext>
                </a:extLst>
              </a:tr>
              <a:tr h="278344">
                <a:tc>
                  <a:txBody>
                    <a:bodyPr/>
                    <a:lstStyle/>
                    <a:p>
                      <a:pPr algn="ctr"/>
                      <a:r>
                        <a:rPr lang="en-US" sz="1200" b="1" i="0" u="sng" dirty="0">
                          <a:latin typeface="Times New Roman" panose="02020603050405020304" pitchFamily="18" charset="0"/>
                          <a:cs typeface="Times New Roman" panose="02020603050405020304" pitchFamily="18" charset="0"/>
                        </a:rPr>
                        <a:t>Gene</a:t>
                      </a:r>
                    </a:p>
                  </a:txBody>
                  <a:tcPr>
                    <a:solidFill>
                      <a:schemeClr val="accent6">
                        <a:lumMod val="40000"/>
                        <a:lumOff val="60000"/>
                      </a:schemeClr>
                    </a:solidFill>
                  </a:tcPr>
                </a:tc>
                <a:tc>
                  <a:txBody>
                    <a:bodyPr/>
                    <a:lstStyle/>
                    <a:p>
                      <a:pPr algn="ctr"/>
                      <a:r>
                        <a:rPr lang="en-US" sz="1200" b="1" i="0" u="sng" dirty="0">
                          <a:latin typeface="Times New Roman" panose="02020603050405020304" pitchFamily="18" charset="0"/>
                          <a:cs typeface="Times New Roman" panose="02020603050405020304" pitchFamily="18" charset="0"/>
                        </a:rPr>
                        <a:t>Alteration</a:t>
                      </a:r>
                    </a:p>
                  </a:txBody>
                  <a:tcPr>
                    <a:solidFill>
                      <a:schemeClr val="accent6">
                        <a:lumMod val="40000"/>
                        <a:lumOff val="60000"/>
                      </a:schemeClr>
                    </a:solidFill>
                  </a:tcPr>
                </a:tc>
                <a:tc>
                  <a:txBody>
                    <a:bodyPr/>
                    <a:lstStyle/>
                    <a:p>
                      <a:pPr algn="ctr"/>
                      <a:r>
                        <a:rPr lang="en-US" sz="1200" b="1" i="0" u="sng" dirty="0">
                          <a:latin typeface="Times New Roman" panose="02020603050405020304" pitchFamily="18" charset="0"/>
                          <a:cs typeface="Times New Roman" panose="02020603050405020304" pitchFamily="18" charset="0"/>
                        </a:rPr>
                        <a:t>Encoded</a:t>
                      </a:r>
                      <a:r>
                        <a:rPr lang="en-US" sz="1200" b="1" i="0" u="sng" baseline="0" dirty="0">
                          <a:latin typeface="Times New Roman" panose="02020603050405020304" pitchFamily="18" charset="0"/>
                          <a:cs typeface="Times New Roman" panose="02020603050405020304" pitchFamily="18" charset="0"/>
                        </a:rPr>
                        <a:t> Protein</a:t>
                      </a:r>
                      <a:endParaRPr lang="en-US" sz="1200" b="1" i="0" u="sng" dirty="0">
                        <a:latin typeface="Times New Roman" panose="02020603050405020304" pitchFamily="18" charset="0"/>
                        <a:cs typeface="Times New Roman" panose="02020603050405020304" pitchFamily="18" charset="0"/>
                      </a:endParaRPr>
                    </a:p>
                  </a:txBody>
                  <a:tcPr>
                    <a:solidFill>
                      <a:schemeClr val="accent6">
                        <a:lumMod val="40000"/>
                        <a:lumOff val="60000"/>
                      </a:schemeClr>
                    </a:solidFill>
                  </a:tcPr>
                </a:tc>
                <a:tc>
                  <a:txBody>
                    <a:bodyPr/>
                    <a:lstStyle/>
                    <a:p>
                      <a:pPr algn="ctr"/>
                      <a:r>
                        <a:rPr lang="en-US" sz="1200" b="1" i="0" u="sng" dirty="0">
                          <a:latin typeface="Times New Roman" panose="02020603050405020304" pitchFamily="18" charset="0"/>
                          <a:cs typeface="Times New Roman" panose="02020603050405020304" pitchFamily="18" charset="0"/>
                        </a:rPr>
                        <a:t>Interpretation</a:t>
                      </a:r>
                    </a:p>
                  </a:txBody>
                  <a:tcPr>
                    <a:solidFill>
                      <a:schemeClr val="accent6">
                        <a:lumMod val="40000"/>
                        <a:lumOff val="60000"/>
                      </a:schemeClr>
                    </a:solidFill>
                  </a:tcPr>
                </a:tc>
                <a:extLst>
                  <a:ext uri="{0D108BD9-81ED-4DB2-BD59-A6C34878D82A}">
                    <a16:rowId xmlns="" xmlns:a16="http://schemas.microsoft.com/office/drawing/2014/main" val="10001"/>
                  </a:ext>
                </a:extLst>
              </a:tr>
              <a:tr h="278344">
                <a:tc>
                  <a:txBody>
                    <a:bodyPr/>
                    <a:lstStyle/>
                    <a:p>
                      <a:r>
                        <a:rPr lang="en-US" sz="1200" i="1" dirty="0">
                          <a:latin typeface="Times New Roman" panose="02020603050405020304" pitchFamily="18" charset="0"/>
                          <a:cs typeface="Times New Roman" panose="02020603050405020304" pitchFamily="18" charset="0"/>
                        </a:rPr>
                        <a:t>SMARCB1</a:t>
                      </a:r>
                    </a:p>
                  </a:txBody>
                  <a:tcPr>
                    <a:solidFill>
                      <a:schemeClr val="accent6">
                        <a:lumMod val="40000"/>
                        <a:lumOff val="60000"/>
                      </a:schemeClr>
                    </a:solidFill>
                  </a:tcPr>
                </a:tc>
                <a:tc>
                  <a:txBody>
                    <a:bodyPr/>
                    <a:lstStyle/>
                    <a:p>
                      <a:r>
                        <a:rPr lang="en-US" sz="1200" i="0" dirty="0">
                          <a:latin typeface="Times New Roman" panose="02020603050405020304" pitchFamily="18" charset="0"/>
                          <a:cs typeface="Times New Roman" panose="02020603050405020304" pitchFamily="18" charset="0"/>
                        </a:rPr>
                        <a:t>D21fs*50, R53*</a:t>
                      </a:r>
                    </a:p>
                  </a:txBody>
                  <a:tcPr>
                    <a:solidFill>
                      <a:schemeClr val="accent6">
                        <a:lumMod val="40000"/>
                        <a:lumOff val="60000"/>
                      </a:schemeClr>
                    </a:solidFill>
                  </a:tcPr>
                </a:tc>
                <a:tc>
                  <a:txBody>
                    <a:bodyPr/>
                    <a:lstStyle/>
                    <a:p>
                      <a:r>
                        <a:rPr lang="en-US" sz="1200" i="0" dirty="0">
                          <a:latin typeface="Times New Roman" panose="02020603050405020304" pitchFamily="18" charset="0"/>
                          <a:cs typeface="Times New Roman" panose="02020603050405020304" pitchFamily="18" charset="0"/>
                        </a:rPr>
                        <a:t>SNF5</a:t>
                      </a:r>
                      <a:r>
                        <a:rPr lang="en-US" sz="1200" i="0" baseline="0" dirty="0">
                          <a:latin typeface="Times New Roman" panose="02020603050405020304" pitchFamily="18" charset="0"/>
                          <a:cs typeface="Times New Roman" panose="02020603050405020304" pitchFamily="18" charset="0"/>
                        </a:rPr>
                        <a:t> (aka. INI1), tumor suppressor, chromatin remodeling</a:t>
                      </a:r>
                      <a:endParaRPr lang="en-US" sz="1200" i="0" dirty="0">
                        <a:latin typeface="Times New Roman" panose="02020603050405020304" pitchFamily="18" charset="0"/>
                        <a:cs typeface="Times New Roman" panose="02020603050405020304" pitchFamily="18" charset="0"/>
                      </a:endParaRPr>
                    </a:p>
                  </a:txBody>
                  <a:tcPr>
                    <a:solidFill>
                      <a:schemeClr val="accent6">
                        <a:lumMod val="40000"/>
                        <a:lumOff val="60000"/>
                      </a:schemeClr>
                    </a:solidFill>
                  </a:tcPr>
                </a:tc>
                <a:tc>
                  <a:txBody>
                    <a:bodyPr/>
                    <a:lstStyle/>
                    <a:p>
                      <a:r>
                        <a:rPr lang="en-US" sz="1200" i="0" baseline="0" dirty="0">
                          <a:latin typeface="Times New Roman" panose="02020603050405020304" pitchFamily="18" charset="0"/>
                          <a:cs typeface="Times New Roman" panose="02020603050405020304" pitchFamily="18" charset="0"/>
                        </a:rPr>
                        <a:t>Non-sense mutation R53*, alteration in DNA binding (amino acids 106-183) and/or protein-protein interacting domains (amino acids 186-318) leading to inactive protein</a:t>
                      </a:r>
                      <a:endParaRPr lang="en-US" sz="1200" i="0" dirty="0">
                        <a:latin typeface="Times New Roman" panose="02020603050405020304" pitchFamily="18" charset="0"/>
                        <a:cs typeface="Times New Roman" panose="02020603050405020304" pitchFamily="18" charset="0"/>
                      </a:endParaRPr>
                    </a:p>
                  </a:txBody>
                  <a:tcPr>
                    <a:solidFill>
                      <a:schemeClr val="accent6">
                        <a:lumMod val="40000"/>
                        <a:lumOff val="60000"/>
                      </a:schemeClr>
                    </a:solidFill>
                  </a:tcPr>
                </a:tc>
                <a:extLst>
                  <a:ext uri="{0D108BD9-81ED-4DB2-BD59-A6C34878D82A}">
                    <a16:rowId xmlns="" xmlns:a16="http://schemas.microsoft.com/office/drawing/2014/main" val="10002"/>
                  </a:ext>
                </a:extLst>
              </a:tr>
              <a:tr h="278344">
                <a:tc>
                  <a:txBody>
                    <a:bodyPr/>
                    <a:lstStyle/>
                    <a:p>
                      <a:pPr algn="ctr"/>
                      <a:r>
                        <a:rPr lang="en-US" sz="1200" b="1" i="0" u="sng" dirty="0">
                          <a:latin typeface="Times New Roman" panose="02020603050405020304" pitchFamily="18" charset="0"/>
                          <a:cs typeface="Times New Roman" panose="02020603050405020304" pitchFamily="18" charset="0"/>
                        </a:rPr>
                        <a:t>Microsatellite status</a:t>
                      </a:r>
                    </a:p>
                  </a:txBody>
                  <a:tcPr>
                    <a:solidFill>
                      <a:schemeClr val="accent6">
                        <a:lumMod val="40000"/>
                        <a:lumOff val="60000"/>
                      </a:schemeClr>
                    </a:solidFill>
                  </a:tcPr>
                </a:tc>
                <a:tc>
                  <a:txBody>
                    <a:bodyPr/>
                    <a:lstStyle/>
                    <a:p>
                      <a:pPr algn="ctr"/>
                      <a:r>
                        <a:rPr lang="en-US" sz="1200" b="1" i="0" u="sng" dirty="0">
                          <a:latin typeface="Times New Roman" panose="02020603050405020304" pitchFamily="18" charset="0"/>
                          <a:cs typeface="Times New Roman" panose="02020603050405020304" pitchFamily="18" charset="0"/>
                        </a:rPr>
                        <a:t>Alteration</a:t>
                      </a:r>
                    </a:p>
                  </a:txBody>
                  <a:tcPr>
                    <a:solidFill>
                      <a:schemeClr val="accent6">
                        <a:lumMod val="40000"/>
                        <a:lumOff val="60000"/>
                      </a:schemeClr>
                    </a:solidFill>
                  </a:tcPr>
                </a:tc>
                <a:tc>
                  <a:txBody>
                    <a:bodyPr/>
                    <a:lstStyle/>
                    <a:p>
                      <a:pPr algn="ctr"/>
                      <a:r>
                        <a:rPr lang="en-US" sz="1200" b="1" i="0" u="sng" dirty="0">
                          <a:latin typeface="Times New Roman" panose="02020603050405020304" pitchFamily="18" charset="0"/>
                          <a:cs typeface="Times New Roman" panose="02020603050405020304" pitchFamily="18" charset="0"/>
                        </a:rPr>
                        <a:t>Encoded</a:t>
                      </a:r>
                      <a:r>
                        <a:rPr lang="en-US" sz="1200" b="1" i="0" u="sng" baseline="0" dirty="0">
                          <a:latin typeface="Times New Roman" panose="02020603050405020304" pitchFamily="18" charset="0"/>
                          <a:cs typeface="Times New Roman" panose="02020603050405020304" pitchFamily="18" charset="0"/>
                        </a:rPr>
                        <a:t> Protein</a:t>
                      </a:r>
                      <a:endParaRPr lang="en-US" sz="1200" b="1" i="0" u="sng" dirty="0">
                        <a:latin typeface="Times New Roman" panose="02020603050405020304" pitchFamily="18" charset="0"/>
                        <a:cs typeface="Times New Roman" panose="02020603050405020304" pitchFamily="18" charset="0"/>
                      </a:endParaRPr>
                    </a:p>
                  </a:txBody>
                  <a:tcPr>
                    <a:solidFill>
                      <a:schemeClr val="accent6">
                        <a:lumMod val="40000"/>
                        <a:lumOff val="60000"/>
                      </a:schemeClr>
                    </a:solidFill>
                  </a:tcPr>
                </a:tc>
                <a:tc>
                  <a:txBody>
                    <a:bodyPr/>
                    <a:lstStyle/>
                    <a:p>
                      <a:pPr algn="ctr"/>
                      <a:r>
                        <a:rPr lang="en-US" sz="1200" b="1" i="0" u="sng" dirty="0">
                          <a:latin typeface="Times New Roman" panose="02020603050405020304" pitchFamily="18" charset="0"/>
                          <a:cs typeface="Times New Roman" panose="02020603050405020304" pitchFamily="18" charset="0"/>
                        </a:rPr>
                        <a:t>Interpretation</a:t>
                      </a:r>
                    </a:p>
                  </a:txBody>
                  <a:tcPr>
                    <a:solidFill>
                      <a:schemeClr val="accent6">
                        <a:lumMod val="40000"/>
                        <a:lumOff val="60000"/>
                      </a:schemeClr>
                    </a:solidFill>
                  </a:tcPr>
                </a:tc>
                <a:extLst>
                  <a:ext uri="{0D108BD9-81ED-4DB2-BD59-A6C34878D82A}">
                    <a16:rowId xmlns="" xmlns:a16="http://schemas.microsoft.com/office/drawing/2014/main" val="10003"/>
                  </a:ext>
                </a:extLst>
              </a:tr>
              <a:tr h="278344">
                <a:tc>
                  <a:txBody>
                    <a:bodyPr/>
                    <a:lstStyle/>
                    <a:p>
                      <a:r>
                        <a:rPr lang="en-US" sz="1200" i="0" dirty="0">
                          <a:latin typeface="Times New Roman" panose="02020603050405020304" pitchFamily="18" charset="0"/>
                          <a:cs typeface="Times New Roman" panose="02020603050405020304" pitchFamily="18" charset="0"/>
                        </a:rPr>
                        <a:t>MS-Stable</a:t>
                      </a:r>
                    </a:p>
                  </a:txBody>
                  <a:tcPr>
                    <a:solidFill>
                      <a:schemeClr val="accent6">
                        <a:lumMod val="40000"/>
                        <a:lumOff val="60000"/>
                      </a:schemeClr>
                    </a:solidFill>
                  </a:tcPr>
                </a:tc>
                <a:tc>
                  <a:txBody>
                    <a:bodyPr/>
                    <a:lstStyle/>
                    <a:p>
                      <a:r>
                        <a:rPr lang="en-US" sz="1200" i="0" dirty="0">
                          <a:latin typeface="Times New Roman" panose="02020603050405020304" pitchFamily="18" charset="0"/>
                          <a:cs typeface="Times New Roman" panose="02020603050405020304" pitchFamily="18" charset="0"/>
                        </a:rPr>
                        <a:t>none</a:t>
                      </a:r>
                    </a:p>
                  </a:txBody>
                  <a:tcPr>
                    <a:solidFill>
                      <a:schemeClr val="accent6">
                        <a:lumMod val="40000"/>
                        <a:lumOff val="60000"/>
                      </a:schemeClr>
                    </a:solidFill>
                  </a:tcPr>
                </a:tc>
                <a:tc>
                  <a:txBody>
                    <a:bodyPr/>
                    <a:lstStyle/>
                    <a:p>
                      <a:r>
                        <a:rPr lang="en-US" sz="1200" i="0" dirty="0">
                          <a:latin typeface="Times New Roman" panose="02020603050405020304" pitchFamily="18" charset="0"/>
                          <a:cs typeface="Times New Roman" panose="02020603050405020304" pitchFamily="18" charset="0"/>
                        </a:rPr>
                        <a:t>N/A</a:t>
                      </a:r>
                    </a:p>
                  </a:txBody>
                  <a:tcPr>
                    <a:solidFill>
                      <a:schemeClr val="accent6">
                        <a:lumMod val="40000"/>
                        <a:lumOff val="60000"/>
                      </a:schemeClr>
                    </a:solidFill>
                  </a:tcPr>
                </a:tc>
                <a:tc>
                  <a:txBody>
                    <a:bodyPr/>
                    <a:lstStyle/>
                    <a:p>
                      <a:r>
                        <a:rPr lang="en-US" sz="1200" i="0" dirty="0">
                          <a:latin typeface="Times New Roman" panose="02020603050405020304" pitchFamily="18" charset="0"/>
                          <a:cs typeface="Times New Roman" panose="02020603050405020304" pitchFamily="18" charset="0"/>
                        </a:rPr>
                        <a:t>DNA</a:t>
                      </a:r>
                      <a:r>
                        <a:rPr lang="en-US" sz="1200" i="0" baseline="0" dirty="0">
                          <a:latin typeface="Times New Roman" panose="02020603050405020304" pitchFamily="18" charset="0"/>
                          <a:cs typeface="Times New Roman" panose="02020603050405020304" pitchFamily="18" charset="0"/>
                        </a:rPr>
                        <a:t> mismatch repair proficient, intact expression of MLH1, MSH2, MSH6, PMS2</a:t>
                      </a:r>
                      <a:endParaRPr lang="en-US" sz="1200" i="0" dirty="0">
                        <a:latin typeface="Times New Roman" panose="02020603050405020304" pitchFamily="18" charset="0"/>
                        <a:cs typeface="Times New Roman" panose="02020603050405020304" pitchFamily="18" charset="0"/>
                      </a:endParaRPr>
                    </a:p>
                  </a:txBody>
                  <a:tcPr>
                    <a:solidFill>
                      <a:schemeClr val="accent6">
                        <a:lumMod val="40000"/>
                        <a:lumOff val="60000"/>
                      </a:schemeClr>
                    </a:solidFill>
                  </a:tcPr>
                </a:tc>
                <a:extLst>
                  <a:ext uri="{0D108BD9-81ED-4DB2-BD59-A6C34878D82A}">
                    <a16:rowId xmlns="" xmlns:a16="http://schemas.microsoft.com/office/drawing/2014/main" val="10004"/>
                  </a:ext>
                </a:extLst>
              </a:tr>
              <a:tr h="278344">
                <a:tc>
                  <a:txBody>
                    <a:bodyPr/>
                    <a:lstStyle/>
                    <a:p>
                      <a:pPr algn="ctr"/>
                      <a:r>
                        <a:rPr lang="en-US" sz="1200" b="1" i="0" u="sng" dirty="0">
                          <a:latin typeface="Times New Roman" panose="02020603050405020304" pitchFamily="18" charset="0"/>
                          <a:cs typeface="Times New Roman" panose="02020603050405020304" pitchFamily="18" charset="0"/>
                        </a:rPr>
                        <a:t>Tumor</a:t>
                      </a:r>
                      <a:r>
                        <a:rPr lang="en-US" sz="1200" b="1" i="0" u="sng" baseline="0" dirty="0">
                          <a:latin typeface="Times New Roman" panose="02020603050405020304" pitchFamily="18" charset="0"/>
                          <a:cs typeface="Times New Roman" panose="02020603050405020304" pitchFamily="18" charset="0"/>
                        </a:rPr>
                        <a:t> Mutation Burden</a:t>
                      </a:r>
                      <a:endParaRPr lang="en-US" sz="1200" b="1" i="0" u="sng" dirty="0">
                        <a:latin typeface="Times New Roman" panose="02020603050405020304" pitchFamily="18" charset="0"/>
                        <a:cs typeface="Times New Roman" panose="02020603050405020304" pitchFamily="18" charset="0"/>
                      </a:endParaRPr>
                    </a:p>
                  </a:txBody>
                  <a:tcPr>
                    <a:solidFill>
                      <a:schemeClr val="accent6">
                        <a:lumMod val="40000"/>
                        <a:lumOff val="60000"/>
                      </a:schemeClr>
                    </a:solidFill>
                  </a:tcPr>
                </a:tc>
                <a:tc>
                  <a:txBody>
                    <a:bodyPr/>
                    <a:lstStyle/>
                    <a:p>
                      <a:pPr algn="ctr"/>
                      <a:r>
                        <a:rPr lang="en-US" sz="1200" b="1" i="0" u="sng" dirty="0">
                          <a:latin typeface="Times New Roman" panose="02020603050405020304" pitchFamily="18" charset="0"/>
                          <a:cs typeface="Times New Roman" panose="02020603050405020304" pitchFamily="18" charset="0"/>
                        </a:rPr>
                        <a:t>Result</a:t>
                      </a:r>
                    </a:p>
                  </a:txBody>
                  <a:tcPr>
                    <a:solidFill>
                      <a:schemeClr val="accent6">
                        <a:lumMod val="40000"/>
                        <a:lumOff val="60000"/>
                      </a:schemeClr>
                    </a:solidFill>
                  </a:tcPr>
                </a:tc>
                <a:tc>
                  <a:txBody>
                    <a:bodyPr/>
                    <a:lstStyle/>
                    <a:p>
                      <a:pPr algn="ctr"/>
                      <a:r>
                        <a:rPr lang="en-US" sz="1200" b="1" i="0" u="sng" dirty="0">
                          <a:latin typeface="Times New Roman" panose="02020603050405020304" pitchFamily="18" charset="0"/>
                          <a:cs typeface="Times New Roman" panose="02020603050405020304" pitchFamily="18" charset="0"/>
                        </a:rPr>
                        <a:t>Encoded</a:t>
                      </a:r>
                      <a:r>
                        <a:rPr lang="en-US" sz="1200" b="1" i="0" u="sng" baseline="0" dirty="0">
                          <a:latin typeface="Times New Roman" panose="02020603050405020304" pitchFamily="18" charset="0"/>
                          <a:cs typeface="Times New Roman" panose="02020603050405020304" pitchFamily="18" charset="0"/>
                        </a:rPr>
                        <a:t> Protein</a:t>
                      </a:r>
                      <a:endParaRPr lang="en-US" sz="1200" b="1" i="0" u="sng" dirty="0">
                        <a:latin typeface="Times New Roman" panose="02020603050405020304" pitchFamily="18" charset="0"/>
                        <a:cs typeface="Times New Roman" panose="02020603050405020304" pitchFamily="18" charset="0"/>
                      </a:endParaRPr>
                    </a:p>
                  </a:txBody>
                  <a:tcPr>
                    <a:solidFill>
                      <a:schemeClr val="accent6">
                        <a:lumMod val="40000"/>
                        <a:lumOff val="60000"/>
                      </a:schemeClr>
                    </a:solidFill>
                  </a:tcPr>
                </a:tc>
                <a:tc>
                  <a:txBody>
                    <a:bodyPr/>
                    <a:lstStyle/>
                    <a:p>
                      <a:pPr algn="ctr"/>
                      <a:r>
                        <a:rPr lang="en-US" sz="1200" b="1" i="0" u="sng" dirty="0">
                          <a:latin typeface="Times New Roman" panose="02020603050405020304" pitchFamily="18" charset="0"/>
                          <a:cs typeface="Times New Roman" panose="02020603050405020304" pitchFamily="18" charset="0"/>
                        </a:rPr>
                        <a:t>Interpretation</a:t>
                      </a:r>
                    </a:p>
                  </a:txBody>
                  <a:tcPr>
                    <a:solidFill>
                      <a:schemeClr val="accent6">
                        <a:lumMod val="40000"/>
                        <a:lumOff val="60000"/>
                      </a:schemeClr>
                    </a:solidFill>
                  </a:tcPr>
                </a:tc>
                <a:extLst>
                  <a:ext uri="{0D108BD9-81ED-4DB2-BD59-A6C34878D82A}">
                    <a16:rowId xmlns="" xmlns:a16="http://schemas.microsoft.com/office/drawing/2014/main" val="10005"/>
                  </a:ext>
                </a:extLst>
              </a:tr>
              <a:tr h="278344">
                <a:tc>
                  <a:txBody>
                    <a:bodyPr/>
                    <a:lstStyle/>
                    <a:p>
                      <a:r>
                        <a:rPr lang="en-US" sz="1200" i="0" dirty="0">
                          <a:latin typeface="Times New Roman" panose="02020603050405020304" pitchFamily="18" charset="0"/>
                          <a:cs typeface="Times New Roman" panose="02020603050405020304" pitchFamily="18" charset="0"/>
                        </a:rPr>
                        <a:t>Low</a:t>
                      </a:r>
                    </a:p>
                  </a:txBody>
                  <a:tcPr>
                    <a:solidFill>
                      <a:schemeClr val="accent6">
                        <a:lumMod val="40000"/>
                        <a:lumOff val="60000"/>
                      </a:schemeClr>
                    </a:solidFill>
                  </a:tcPr>
                </a:tc>
                <a:tc>
                  <a:txBody>
                    <a:bodyPr/>
                    <a:lstStyle/>
                    <a:p>
                      <a:r>
                        <a:rPr lang="en-US" sz="1200" i="0" dirty="0">
                          <a:latin typeface="Times New Roman" panose="02020603050405020304" pitchFamily="18" charset="0"/>
                          <a:cs typeface="Times New Roman" panose="02020603050405020304" pitchFamily="18" charset="0"/>
                        </a:rPr>
                        <a:t>4</a:t>
                      </a:r>
                      <a:r>
                        <a:rPr lang="en-US" sz="1200" i="0" baseline="0" dirty="0">
                          <a:latin typeface="Times New Roman" panose="02020603050405020304" pitchFamily="18" charset="0"/>
                          <a:cs typeface="Times New Roman" panose="02020603050405020304" pitchFamily="18" charset="0"/>
                        </a:rPr>
                        <a:t> mutations per </a:t>
                      </a:r>
                      <a:r>
                        <a:rPr lang="en-US" sz="1200" i="0" baseline="0" dirty="0" err="1">
                          <a:latin typeface="Times New Roman" panose="02020603050405020304" pitchFamily="18" charset="0"/>
                          <a:cs typeface="Times New Roman" panose="02020603050405020304" pitchFamily="18" charset="0"/>
                        </a:rPr>
                        <a:t>megabase</a:t>
                      </a:r>
                      <a:endParaRPr lang="en-US" sz="1200" i="0" dirty="0">
                        <a:latin typeface="Times New Roman" panose="02020603050405020304" pitchFamily="18" charset="0"/>
                        <a:cs typeface="Times New Roman" panose="02020603050405020304" pitchFamily="18" charset="0"/>
                      </a:endParaRPr>
                    </a:p>
                  </a:txBody>
                  <a:tcPr>
                    <a:solidFill>
                      <a:schemeClr val="accent6">
                        <a:lumMod val="40000"/>
                        <a:lumOff val="60000"/>
                      </a:schemeClr>
                    </a:solidFill>
                  </a:tcPr>
                </a:tc>
                <a:tc>
                  <a:txBody>
                    <a:bodyPr/>
                    <a:lstStyle/>
                    <a:p>
                      <a:r>
                        <a:rPr lang="en-US" sz="1200" i="0" dirty="0">
                          <a:latin typeface="Times New Roman" panose="02020603050405020304" pitchFamily="18" charset="0"/>
                          <a:cs typeface="Times New Roman" panose="02020603050405020304" pitchFamily="18" charset="0"/>
                        </a:rPr>
                        <a:t>N/A</a:t>
                      </a:r>
                    </a:p>
                  </a:txBody>
                  <a:tcPr>
                    <a:solidFill>
                      <a:schemeClr val="accent6">
                        <a:lumMod val="40000"/>
                        <a:lumOff val="60000"/>
                      </a:schemeClr>
                    </a:solidFill>
                  </a:tcPr>
                </a:tc>
                <a:tc>
                  <a:txBody>
                    <a:bodyPr/>
                    <a:lstStyle/>
                    <a:p>
                      <a:r>
                        <a:rPr lang="en-US" sz="1200" i="0" dirty="0">
                          <a:latin typeface="Times New Roman" panose="02020603050405020304" pitchFamily="18" charset="0"/>
                          <a:cs typeface="Times New Roman" panose="02020603050405020304" pitchFamily="18" charset="0"/>
                        </a:rPr>
                        <a:t>Lower</a:t>
                      </a:r>
                      <a:r>
                        <a:rPr lang="en-US" sz="1200" i="0" baseline="0" dirty="0">
                          <a:latin typeface="Times New Roman" panose="02020603050405020304" pitchFamily="18" charset="0"/>
                          <a:cs typeface="Times New Roman" panose="02020603050405020304" pitchFamily="18" charset="0"/>
                        </a:rPr>
                        <a:t> probability of responsiveness to immune checkpoint inhibition</a:t>
                      </a:r>
                      <a:endParaRPr lang="en-US" sz="1200" i="0" dirty="0">
                        <a:latin typeface="Times New Roman" panose="02020603050405020304" pitchFamily="18" charset="0"/>
                        <a:cs typeface="Times New Roman" panose="02020603050405020304" pitchFamily="18" charset="0"/>
                      </a:endParaRPr>
                    </a:p>
                  </a:txBody>
                  <a:tcPr>
                    <a:solidFill>
                      <a:schemeClr val="accent6">
                        <a:lumMod val="40000"/>
                        <a:lumOff val="60000"/>
                      </a:schemeClr>
                    </a:solidFill>
                  </a:tcPr>
                </a:tc>
                <a:extLst>
                  <a:ext uri="{0D108BD9-81ED-4DB2-BD59-A6C34878D82A}">
                    <a16:rowId xmlns="" xmlns:a16="http://schemas.microsoft.com/office/drawing/2014/main" val="10006"/>
                  </a:ext>
                </a:extLst>
              </a:tr>
              <a:tr h="278344">
                <a:tc>
                  <a:txBody>
                    <a:bodyPr/>
                    <a:lstStyle/>
                    <a:p>
                      <a:r>
                        <a:rPr lang="en-US" sz="1200" i="0" dirty="0">
                          <a:latin typeface="Times New Roman" panose="02020603050405020304" pitchFamily="18" charset="0"/>
                          <a:cs typeface="Times New Roman" panose="02020603050405020304" pitchFamily="18" charset="0"/>
                        </a:rPr>
                        <a:t>Variants of Unknown</a:t>
                      </a:r>
                      <a:r>
                        <a:rPr lang="en-US" sz="1200" i="0" baseline="0" dirty="0">
                          <a:latin typeface="Times New Roman" panose="02020603050405020304" pitchFamily="18" charset="0"/>
                          <a:cs typeface="Times New Roman" panose="02020603050405020304" pitchFamily="18" charset="0"/>
                        </a:rPr>
                        <a:t> Significance</a:t>
                      </a:r>
                      <a:endParaRPr lang="en-US" sz="1200" i="0" dirty="0">
                        <a:latin typeface="Times New Roman" panose="02020603050405020304" pitchFamily="18" charset="0"/>
                        <a:cs typeface="Times New Roman" panose="02020603050405020304" pitchFamily="18" charset="0"/>
                      </a:endParaRPr>
                    </a:p>
                  </a:txBody>
                  <a:tcPr>
                    <a:solidFill>
                      <a:schemeClr val="accent6">
                        <a:lumMod val="40000"/>
                        <a:lumOff val="60000"/>
                      </a:schemeClr>
                    </a:solidFill>
                  </a:tcPr>
                </a:tc>
                <a:tc>
                  <a:txBody>
                    <a:bodyPr/>
                    <a:lstStyle/>
                    <a:p>
                      <a:r>
                        <a:rPr lang="en-US" sz="1200" i="1" dirty="0">
                          <a:latin typeface="Times New Roman" panose="02020603050405020304" pitchFamily="18" charset="0"/>
                          <a:cs typeface="Times New Roman" panose="02020603050405020304" pitchFamily="18" charset="0"/>
                        </a:rPr>
                        <a:t>C17orf39</a:t>
                      </a:r>
                      <a:endParaRPr lang="en-US" sz="1200" i="0" dirty="0">
                        <a:latin typeface="Times New Roman" panose="02020603050405020304" pitchFamily="18" charset="0"/>
                        <a:cs typeface="Times New Roman" panose="02020603050405020304" pitchFamily="18" charset="0"/>
                      </a:endParaRPr>
                    </a:p>
                    <a:p>
                      <a:r>
                        <a:rPr lang="en-US" sz="1200" i="0" dirty="0">
                          <a:latin typeface="Times New Roman" panose="02020603050405020304" pitchFamily="18" charset="0"/>
                          <a:cs typeface="Times New Roman" panose="02020603050405020304" pitchFamily="18" charset="0"/>
                        </a:rPr>
                        <a:t>L56F </a:t>
                      </a:r>
                      <a:endParaRPr lang="en-US" sz="1200" i="1" dirty="0">
                        <a:latin typeface="Times New Roman" panose="02020603050405020304" pitchFamily="18" charset="0"/>
                        <a:cs typeface="Times New Roman" panose="02020603050405020304" pitchFamily="18" charset="0"/>
                      </a:endParaRPr>
                    </a:p>
                  </a:txBody>
                  <a:tcPr>
                    <a:solidFill>
                      <a:schemeClr val="accent6">
                        <a:lumMod val="40000"/>
                        <a:lumOff val="60000"/>
                      </a:schemeClr>
                    </a:solidFill>
                  </a:tcPr>
                </a:tc>
                <a:tc>
                  <a:txBody>
                    <a:bodyPr/>
                    <a:lstStyle/>
                    <a:p>
                      <a:r>
                        <a:rPr lang="en-US" sz="1200" i="1" dirty="0">
                          <a:latin typeface="Times New Roman" panose="02020603050405020304" pitchFamily="18" charset="0"/>
                          <a:cs typeface="Times New Roman" panose="02020603050405020304" pitchFamily="18" charset="0"/>
                        </a:rPr>
                        <a:t>FBXO11</a:t>
                      </a:r>
                      <a:endParaRPr lang="en-US" sz="1200" i="0" dirty="0">
                        <a:latin typeface="Times New Roman" panose="02020603050405020304" pitchFamily="18" charset="0"/>
                        <a:cs typeface="Times New Roman" panose="02020603050405020304" pitchFamily="18" charset="0"/>
                      </a:endParaRPr>
                    </a:p>
                    <a:p>
                      <a:r>
                        <a:rPr lang="en-US" sz="1200" i="0" dirty="0">
                          <a:latin typeface="Times New Roman" panose="02020603050405020304" pitchFamily="18" charset="0"/>
                          <a:cs typeface="Times New Roman" panose="02020603050405020304" pitchFamily="18" charset="0"/>
                        </a:rPr>
                        <a:t>Q56_P57insQ</a:t>
                      </a:r>
                      <a:endParaRPr lang="en-US" sz="1200" i="1" dirty="0">
                        <a:latin typeface="Times New Roman" panose="02020603050405020304" pitchFamily="18" charset="0"/>
                        <a:cs typeface="Times New Roman" panose="02020603050405020304" pitchFamily="18" charset="0"/>
                      </a:endParaRPr>
                    </a:p>
                  </a:txBody>
                  <a:tcPr>
                    <a:solidFill>
                      <a:schemeClr val="accent6">
                        <a:lumMod val="40000"/>
                        <a:lumOff val="60000"/>
                      </a:schemeClr>
                    </a:solidFill>
                  </a:tcPr>
                </a:tc>
                <a:tc>
                  <a:txBody>
                    <a:bodyPr/>
                    <a:lstStyle/>
                    <a:p>
                      <a:r>
                        <a:rPr lang="en-US" sz="1200" i="1" dirty="0">
                          <a:latin typeface="Times New Roman" panose="02020603050405020304" pitchFamily="18" charset="0"/>
                          <a:cs typeface="Times New Roman" panose="02020603050405020304" pitchFamily="18" charset="0"/>
                        </a:rPr>
                        <a:t>PIK3CG</a:t>
                      </a:r>
                      <a:endParaRPr lang="en-US" sz="1200" i="0" dirty="0">
                        <a:latin typeface="Times New Roman" panose="02020603050405020304" pitchFamily="18" charset="0"/>
                        <a:cs typeface="Times New Roman" panose="02020603050405020304" pitchFamily="18" charset="0"/>
                      </a:endParaRPr>
                    </a:p>
                    <a:p>
                      <a:r>
                        <a:rPr lang="en-US" sz="1200" i="0" dirty="0">
                          <a:latin typeface="Times New Roman" panose="02020603050405020304" pitchFamily="18" charset="0"/>
                          <a:cs typeface="Times New Roman" panose="02020603050405020304" pitchFamily="18" charset="0"/>
                        </a:rPr>
                        <a:t>S595fs*2</a:t>
                      </a:r>
                      <a:endParaRPr lang="en-US" sz="1200" i="1" dirty="0">
                        <a:latin typeface="Times New Roman" panose="02020603050405020304" pitchFamily="18" charset="0"/>
                        <a:cs typeface="Times New Roman" panose="02020603050405020304" pitchFamily="18" charset="0"/>
                      </a:endParaRPr>
                    </a:p>
                  </a:txBody>
                  <a:tcPr>
                    <a:solidFill>
                      <a:schemeClr val="accent6">
                        <a:lumMod val="40000"/>
                        <a:lumOff val="60000"/>
                      </a:schemeClr>
                    </a:solidFill>
                  </a:tcPr>
                </a:tc>
                <a:extLst>
                  <a:ext uri="{0D108BD9-81ED-4DB2-BD59-A6C34878D82A}">
                    <a16:rowId xmlns="" xmlns:a16="http://schemas.microsoft.com/office/drawing/2014/main" val="10007"/>
                  </a:ext>
                </a:extLst>
              </a:tr>
              <a:tr h="278344">
                <a:tc>
                  <a:txBody>
                    <a:bodyPr/>
                    <a:lstStyle/>
                    <a:p>
                      <a:endParaRPr lang="en-US" sz="1200" i="1" dirty="0">
                        <a:latin typeface="Times New Roman" panose="02020603050405020304" pitchFamily="18" charset="0"/>
                        <a:cs typeface="Times New Roman" panose="02020603050405020304" pitchFamily="18" charset="0"/>
                      </a:endParaRPr>
                    </a:p>
                  </a:txBody>
                  <a:tcPr>
                    <a:solidFill>
                      <a:schemeClr val="accent6">
                        <a:lumMod val="40000"/>
                        <a:lumOff val="60000"/>
                      </a:schemeClr>
                    </a:solidFill>
                  </a:tcPr>
                </a:tc>
                <a:tc>
                  <a:txBody>
                    <a:bodyPr/>
                    <a:lstStyle/>
                    <a:p>
                      <a:r>
                        <a:rPr lang="en-US" sz="1200" i="1" dirty="0">
                          <a:latin typeface="Times New Roman" panose="02020603050405020304" pitchFamily="18" charset="0"/>
                          <a:cs typeface="Times New Roman" panose="02020603050405020304" pitchFamily="18" charset="0"/>
                        </a:rPr>
                        <a:t>SETD2</a:t>
                      </a:r>
                      <a:endParaRPr lang="en-US" sz="1200" i="0" dirty="0">
                        <a:latin typeface="Times New Roman" panose="02020603050405020304" pitchFamily="18" charset="0"/>
                        <a:cs typeface="Times New Roman" panose="02020603050405020304" pitchFamily="18" charset="0"/>
                      </a:endParaRPr>
                    </a:p>
                    <a:p>
                      <a:r>
                        <a:rPr lang="en-US" sz="1200" i="0" dirty="0">
                          <a:latin typeface="Times New Roman" panose="02020603050405020304" pitchFamily="18" charset="0"/>
                          <a:cs typeface="Times New Roman" panose="02020603050405020304" pitchFamily="18" charset="0"/>
                        </a:rPr>
                        <a:t>T688P</a:t>
                      </a:r>
                      <a:endParaRPr lang="en-US" sz="1200" i="1" dirty="0">
                        <a:latin typeface="Times New Roman" panose="02020603050405020304" pitchFamily="18" charset="0"/>
                        <a:cs typeface="Times New Roman" panose="02020603050405020304" pitchFamily="18" charset="0"/>
                      </a:endParaRPr>
                    </a:p>
                    <a:p>
                      <a:endParaRPr lang="en-US" sz="1200" i="1" dirty="0">
                        <a:latin typeface="Times New Roman" panose="02020603050405020304" pitchFamily="18" charset="0"/>
                        <a:cs typeface="Times New Roman" panose="02020603050405020304" pitchFamily="18" charset="0"/>
                      </a:endParaRPr>
                    </a:p>
                  </a:txBody>
                  <a:tcPr>
                    <a:solidFill>
                      <a:schemeClr val="accent6">
                        <a:lumMod val="40000"/>
                        <a:lumOff val="60000"/>
                      </a:schemeClr>
                    </a:solidFill>
                  </a:tcPr>
                </a:tc>
                <a:tc>
                  <a:txBody>
                    <a:bodyPr/>
                    <a:lstStyle/>
                    <a:p>
                      <a:r>
                        <a:rPr lang="en-US" sz="1200" i="1" dirty="0">
                          <a:latin typeface="Times New Roman" panose="02020603050405020304" pitchFamily="18" charset="0"/>
                          <a:cs typeface="Times New Roman" panose="02020603050405020304" pitchFamily="18" charset="0"/>
                        </a:rPr>
                        <a:t>SPEN</a:t>
                      </a:r>
                      <a:endParaRPr lang="en-US" sz="1200" i="0" dirty="0">
                        <a:latin typeface="Times New Roman" panose="02020603050405020304" pitchFamily="18" charset="0"/>
                        <a:cs typeface="Times New Roman" panose="02020603050405020304" pitchFamily="18" charset="0"/>
                      </a:endParaRPr>
                    </a:p>
                    <a:p>
                      <a:r>
                        <a:rPr lang="en-US" sz="1200" i="0" dirty="0">
                          <a:latin typeface="Times New Roman" panose="02020603050405020304" pitchFamily="18" charset="0"/>
                          <a:cs typeface="Times New Roman" panose="02020603050405020304" pitchFamily="18" charset="0"/>
                        </a:rPr>
                        <a:t>G3464A</a:t>
                      </a:r>
                      <a:endParaRPr lang="en-US" sz="1200" i="1" dirty="0">
                        <a:latin typeface="Times New Roman" panose="02020603050405020304" pitchFamily="18" charset="0"/>
                        <a:cs typeface="Times New Roman" panose="02020603050405020304" pitchFamily="18" charset="0"/>
                      </a:endParaRPr>
                    </a:p>
                    <a:p>
                      <a:endParaRPr lang="en-US" sz="1200" i="1" dirty="0">
                        <a:latin typeface="Times New Roman" panose="02020603050405020304" pitchFamily="18" charset="0"/>
                        <a:cs typeface="Times New Roman" panose="02020603050405020304" pitchFamily="18" charset="0"/>
                      </a:endParaRPr>
                    </a:p>
                  </a:txBody>
                  <a:tcPr>
                    <a:solidFill>
                      <a:schemeClr val="accent6">
                        <a:lumMod val="40000"/>
                        <a:lumOff val="60000"/>
                      </a:schemeClr>
                    </a:solidFill>
                  </a:tcPr>
                </a:tc>
                <a:tc>
                  <a:txBody>
                    <a:bodyPr/>
                    <a:lstStyle/>
                    <a:p>
                      <a:r>
                        <a:rPr lang="en-US" sz="1200" i="1" dirty="0">
                          <a:latin typeface="Times New Roman" panose="02020603050405020304" pitchFamily="18" charset="0"/>
                          <a:cs typeface="Times New Roman" panose="02020603050405020304" pitchFamily="18" charset="0"/>
                        </a:rPr>
                        <a:t>ZNF703</a:t>
                      </a:r>
                      <a:endParaRPr lang="en-US" sz="1200" i="0" dirty="0">
                        <a:latin typeface="Times New Roman" panose="02020603050405020304" pitchFamily="18" charset="0"/>
                        <a:cs typeface="Times New Roman" panose="02020603050405020304" pitchFamily="18" charset="0"/>
                      </a:endParaRPr>
                    </a:p>
                    <a:p>
                      <a:r>
                        <a:rPr lang="en-US" sz="1200" i="0" dirty="0">
                          <a:latin typeface="Times New Roman" panose="02020603050405020304" pitchFamily="18" charset="0"/>
                          <a:cs typeface="Times New Roman" panose="02020603050405020304" pitchFamily="18" charset="0"/>
                        </a:rPr>
                        <a:t>S20G</a:t>
                      </a:r>
                      <a:endParaRPr lang="en-US" sz="1200" i="1" dirty="0">
                        <a:latin typeface="Times New Roman" panose="02020603050405020304" pitchFamily="18" charset="0"/>
                        <a:cs typeface="Times New Roman" panose="02020603050405020304" pitchFamily="18" charset="0"/>
                      </a:endParaRPr>
                    </a:p>
                    <a:p>
                      <a:endParaRPr lang="en-US" sz="1200" i="1" dirty="0">
                        <a:latin typeface="Times New Roman" panose="02020603050405020304" pitchFamily="18" charset="0"/>
                        <a:cs typeface="Times New Roman" panose="02020603050405020304" pitchFamily="18" charset="0"/>
                      </a:endParaRPr>
                    </a:p>
                  </a:txBody>
                  <a:tcPr>
                    <a:solidFill>
                      <a:schemeClr val="accent6">
                        <a:lumMod val="40000"/>
                        <a:lumOff val="60000"/>
                      </a:schemeClr>
                    </a:solidFill>
                  </a:tcPr>
                </a:tc>
                <a:extLst>
                  <a:ext uri="{0D108BD9-81ED-4DB2-BD59-A6C34878D82A}">
                    <a16:rowId xmlns="" xmlns:a16="http://schemas.microsoft.com/office/drawing/2014/main" val="10008"/>
                  </a:ext>
                </a:extLst>
              </a:tr>
            </a:tbl>
          </a:graphicData>
        </a:graphic>
      </p:graphicFrame>
      <p:sp>
        <p:nvSpPr>
          <p:cNvPr id="8" name="TextBox 7"/>
          <p:cNvSpPr txBox="1"/>
          <p:nvPr/>
        </p:nvSpPr>
        <p:spPr>
          <a:xfrm>
            <a:off x="871250" y="-43964"/>
            <a:ext cx="2130583" cy="338554"/>
          </a:xfrm>
          <a:prstGeom prst="rect">
            <a:avLst/>
          </a:prstGeom>
          <a:noFill/>
        </p:spPr>
        <p:txBody>
          <a:bodyPr wrap="none" rtlCol="0">
            <a:spAutoFit/>
          </a:bodyPr>
          <a:lstStyle/>
          <a:p>
            <a:r>
              <a:rPr lang="en-US" sz="1600" b="1" dirty="0">
                <a:latin typeface="Times New Roman" panose="02020603050405020304" pitchFamily="18" charset="0"/>
                <a:cs typeface="Times New Roman" panose="02020603050405020304" pitchFamily="18" charset="0"/>
              </a:rPr>
              <a:t>Supplemental Table 3.</a:t>
            </a:r>
          </a:p>
        </p:txBody>
      </p:sp>
      <p:sp>
        <p:nvSpPr>
          <p:cNvPr id="9" name="TextBox 8"/>
          <p:cNvSpPr txBox="1"/>
          <p:nvPr/>
        </p:nvSpPr>
        <p:spPr>
          <a:xfrm>
            <a:off x="863645" y="4493670"/>
            <a:ext cx="10313278" cy="1015663"/>
          </a:xfrm>
          <a:prstGeom prst="rect">
            <a:avLst/>
          </a:prstGeom>
          <a:noFill/>
        </p:spPr>
        <p:txBody>
          <a:bodyPr wrap="square" rtlCol="0">
            <a:spAutoFit/>
          </a:bodyPr>
          <a:lstStyle/>
          <a:p>
            <a:pPr algn="just"/>
            <a:r>
              <a:rPr lang="en-US" sz="1200" b="1" u="sng" dirty="0">
                <a:latin typeface="Times New Roman" panose="02020603050405020304" pitchFamily="18" charset="0"/>
                <a:cs typeface="Times New Roman" panose="02020603050405020304" pitchFamily="18" charset="0"/>
              </a:rPr>
              <a:t>Supplemental Table 3.</a:t>
            </a:r>
            <a:r>
              <a:rPr lang="en-US" sz="1200" b="1" dirty="0">
                <a:latin typeface="Times New Roman" panose="02020603050405020304" pitchFamily="18" charset="0"/>
                <a:cs typeface="Times New Roman" panose="02020603050405020304" pitchFamily="18" charset="0"/>
              </a:rPr>
              <a:t> Results of next-generation sequencing (NGS) of the primary retroperitoneal sarcoma</a:t>
            </a:r>
            <a:r>
              <a:rPr lang="en-US" sz="1200" dirty="0">
                <a:latin typeface="Times New Roman" panose="02020603050405020304" pitchFamily="18" charset="0"/>
                <a:cs typeface="Times New Roman" panose="02020603050405020304" pitchFamily="18" charset="0"/>
              </a:rPr>
              <a:t>. NGS was performed using material from CT-guided re-biopsy of the patient’s right retroperitoneal sarcoma primary mass. One 10% formalin fixed, hematoxylin and eosin stained section and 10 unstained sections were submitted to </a:t>
            </a:r>
            <a:r>
              <a:rPr lang="en-US" sz="1200" dirty="0" err="1">
                <a:latin typeface="Times New Roman" panose="02020603050405020304" pitchFamily="18" charset="0"/>
                <a:cs typeface="Times New Roman" panose="02020603050405020304" pitchFamily="18" charset="0"/>
              </a:rPr>
              <a:t>FoundationOne</a:t>
            </a:r>
            <a:r>
              <a:rPr lang="en-US" sz="1200" dirty="0">
                <a:latin typeface="Times New Roman" panose="02020603050405020304" pitchFamily="18" charset="0"/>
                <a:cs typeface="Times New Roman" panose="02020603050405020304" pitchFamily="18" charset="0"/>
              </a:rPr>
              <a:t> for analysis. Genomic alterations, microsatellite status, and tumor mutational burden were provided with interpretations supported by literature. Also shown are variants of unknown significance identifying coding changes without prognostic or therapeutic relevance based on the current literature at this time in 6 target genes. </a:t>
            </a:r>
            <a:endParaRPr lang="en-US" sz="12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2403807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3334</TotalTime>
  <Words>1314</Words>
  <Application>Microsoft Macintosh PowerPoint</Application>
  <PresentationFormat>Widescreen</PresentationFormat>
  <Paragraphs>239</Paragraphs>
  <Slides>7</Slides>
  <Notes>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7</vt:i4>
      </vt:variant>
    </vt:vector>
  </HeadingPairs>
  <TitlesOfParts>
    <vt:vector size="13" baseType="lpstr">
      <vt:lpstr>Arial</vt:lpstr>
      <vt:lpstr>Calibri</vt:lpstr>
      <vt:lpstr>Calibri Light</vt:lpstr>
      <vt:lpstr>Symbol</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BJC HealthCare</Company>
  <LinksUpToDate>false</LinksUpToDate>
  <SharedDoc>false</SharedDoc>
  <HyperlinksChanged>false</HyperlinksChanged>
  <AppVersion>15.0024</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Randall Brenneman</dc:creator>
  <cp:lastModifiedBy>Brenneman, Randall</cp:lastModifiedBy>
  <cp:revision>162</cp:revision>
  <cp:lastPrinted>2019-07-04T13:53:43Z</cp:lastPrinted>
  <dcterms:created xsi:type="dcterms:W3CDTF">2019-06-06T19:09:29Z</dcterms:created>
  <dcterms:modified xsi:type="dcterms:W3CDTF">2019-09-15T21:49:50Z</dcterms:modified>
</cp:coreProperties>
</file>