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58" d="100"/>
          <a:sy n="58" d="100"/>
        </p:scale>
        <p:origin x="-47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25458493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Progression-free Survival and Overall Survival in the Intention-to-Treat Population. Panel A shows estimates of progression-free survival as assessed by an independent review committee, and Panel B shows estimates of overall survival.</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Subgroup Analyses of Progression-free Survival and Confirmed or Unconfirmed Complete Response at 120 Weeks. Panel A shows the results of the prespecified subgroup analysis of progression-free survival. The dashed vertical line indicates a hazard ratio of 1.10, normalized to the overall population. No interaction between treatment group and any of the subgroups was found. Panel B shows the results of the prespecified subgroup analysis of confirmed or unconfirmed complete response at 120 weeks. The vertical line normalizes the plot to the overall difference in the rate of confirmed or unconfirmed complete response at 120 weeks between the rituximab–chemotherapy group and the rituximab–lenalidomide group (4.85%). A Follicular Lymphoma International Prognostic Index (FLIPI) score indicates low (0 or 1), intermediate (2), or high (3 to 5) risk on the basis of a scoring system that assigns one point for each of the following risk factors: a hemoglobin level of less than 12 g per deciliter, more than four nodal areas (with the exception of spleen), age older than 60 years, a lactate dehydrogenase level above the upper limit of the normal range, and Ann Arbor stage III or IV disease. A significant interaction between treatment group and subgroup was found in the subgroup defined according to disease stage (I or II vs. III or IV). The interaction was determined to be quantitative instead of qualitative according to the Gail and Simon (1985) test.</a:t>
            </a:r>
            <a:r>
              <a:rPr lang="en-GB" baseline="30000" smtClean="0">
                <a:latin typeface="Arial" charset="0"/>
                <a:ea typeface="Gothic" charset="0"/>
                <a:cs typeface="Gothic" charset="0"/>
              </a:rPr>
              <a:t>27</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Baseline Demographic and Disease Characteristics (Intention-to-Treat Population).</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Efficacy (Intention-to-Treat Population).</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Adverse Events during the Treatment Period in the Safety Population.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Rituximab plus Lenalidomide in Advanced Untreated Follicular Lymphoma</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Franck Morschhauser, M.D., Ph.D., Nathan H. Fowler, M.D., Pierre Feugier, M.D., Reda Bouabdallah, M.D., Hervé Tilly, M.D., M. Lia Palomba, M.D., Christophe Fruchart, M.D., Edward N. Libby, M.D., Rene-Olivier Casasnovas, M.D., Ian W. Flinn, M.D., Ph.D., Corinne Haioun, M.D., Hervé Maisonneuve, M.D., Loic Ysebaert, M.D., Nancy L. Bartlett, M.D., Kamal Bouabdallah, M.D., Pauline Brice, M.D., Vincent Ribrag, M.D., Nicolas Daguindau, M.D., Steven Le Gouill, M.D., Gian M. Pica, M.D., Alejandro Martin Garcia-Sancho, M.D., Ph.D., Armando López-Guillermo, M.D., Jean-François Larouche, M.D., Kiyoshi Ando, M.D., Ph.D., Maria Gomes da Silva, M.D., Ph.D., Marc André, M.D., Pierre Zachée, M.D., Laurie H. Sehn, M.D., Kensei Tobinai, M.D., Guillaume Cartron, M.D., Ph.D., David Liu, M.D., Ph.D., Jianming Wang, Ph.D., Luc Xerri, M.D., Ph.D., Gilles A. Salles, M.D., Ph.D., for the RELEVANCE Trial Investigators</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379(10):934-947</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September 6,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 combination of rituximab and lenalidomide achieved results that were similar to those of rituximab plus chemotherapy in the treatment of previously untreated patients with advanced follicular lymphoma.</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Progression-free Survival and Overall Survival in the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467928" y="6583363"/>
            <a:ext cx="3122545"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Morschhauser F et al. N Engl J Med 2018;379:934-947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467928" y="1028700"/>
            <a:ext cx="3122545"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Subgroup Analyses of Progression-free Survival and Confirmed or Unconfirmed Complete Response at 120 Weeks.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224958" y="6583363"/>
            <a:ext cx="3608484"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Morschhauser F et al. N Engl J Med 2018;379:934-947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224958" y="1028700"/>
            <a:ext cx="3608484"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Baseline Demographic and Disease Characteristics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859048" y="6583363"/>
            <a:ext cx="4340305"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Morschhauser F et al. N Engl J Med 2018;379:934-947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859048" y="1028700"/>
            <a:ext cx="4340305"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Efficacy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374789" y="6583363"/>
            <a:ext cx="5308823"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Morschhauser F et al. N Engl J Med 2018;379:934-947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374789" y="1028700"/>
            <a:ext cx="5308823"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Adverse Events during the Treatment Period in the Safety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605942" y="6583363"/>
            <a:ext cx="484651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Morschhauser F et al. N Engl J Med 2018;379:934-947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605942" y="1028700"/>
            <a:ext cx="4846517"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Among patients with previously untreated follicular lymphoma, efficacy results were similar with rituximab plus lenalidomide and rituximab plus chemotherapy (with both regimens followed by rituximab maintenance therapy).</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The safety profile differed in the two groups.</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516</Words>
  <Application>Microsoft Office PowerPoint</Application>
  <PresentationFormat>Custom</PresentationFormat>
  <Paragraphs>25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2018-10-02T16:42:36Z</dcterms:modified>
</cp:coreProperties>
</file>