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1" d="100"/>
          <a:sy n="121" d="100"/>
        </p:scale>
        <p:origin x="-856" y="-168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40569"/>
            <a:ext cx="7772400" cy="19600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E305C-414C-9845-BEB3-47169FD4BE89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1515-CA52-8647-97FF-C45E32A65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91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E305C-414C-9845-BEB3-47169FD4BE89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1515-CA52-8647-97FF-C45E32A65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444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04801"/>
            <a:ext cx="2057400" cy="650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1"/>
            <a:ext cx="6019800" cy="650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E305C-414C-9845-BEB3-47169FD4BE89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1515-CA52-8647-97FF-C45E32A65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8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E305C-414C-9845-BEB3-47169FD4BE89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1515-CA52-8647-97FF-C45E32A65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165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875868"/>
            <a:ext cx="7772400" cy="181610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75618"/>
            <a:ext cx="77724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E305C-414C-9845-BEB3-47169FD4BE89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1515-CA52-8647-97FF-C45E32A65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44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80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80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E305C-414C-9845-BEB3-47169FD4BE89}" type="datetimeFigureOut">
              <a:rPr lang="en-US" smtClean="0"/>
              <a:t>4/30/19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1515-CA52-8647-97FF-C45E32A65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131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82296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2046818"/>
            <a:ext cx="404018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899833"/>
            <a:ext cx="404018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2046818"/>
            <a:ext cx="4041775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899833"/>
            <a:ext cx="4041775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E305C-414C-9845-BEB3-47169FD4BE89}" type="datetimeFigureOut">
              <a:rPr lang="en-US" smtClean="0"/>
              <a:t>4/30/19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1515-CA52-8647-97FF-C45E32A65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3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E305C-414C-9845-BEB3-47169FD4BE89}" type="datetimeFigureOut">
              <a:rPr lang="en-US" smtClean="0"/>
              <a:t>4/30/19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1515-CA52-8647-97FF-C45E32A65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935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E305C-414C-9845-BEB3-47169FD4BE89}" type="datetimeFigureOut">
              <a:rPr lang="en-US" smtClean="0"/>
              <a:t>4/30/19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1515-CA52-8647-97FF-C45E32A65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061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64069"/>
            <a:ext cx="3008313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64067"/>
            <a:ext cx="5111751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913467"/>
            <a:ext cx="3008313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E305C-414C-9845-BEB3-47169FD4BE89}" type="datetimeFigureOut">
              <a:rPr lang="en-US" smtClean="0"/>
              <a:t>4/30/19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1515-CA52-8647-97FF-C45E32A65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073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6400800"/>
            <a:ext cx="54864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17034"/>
            <a:ext cx="54864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7156451"/>
            <a:ext cx="54864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E305C-414C-9845-BEB3-47169FD4BE89}" type="datetimeFigureOut">
              <a:rPr lang="en-US" smtClean="0"/>
              <a:t>4/30/19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1515-CA52-8647-97FF-C45E32A65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36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8475136"/>
            <a:ext cx="213360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E305C-414C-9845-BEB3-47169FD4BE89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8475136"/>
            <a:ext cx="289560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8475136"/>
            <a:ext cx="213360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B1515-CA52-8647-97FF-C45E32A65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2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/>
          <p:nvPr/>
        </p:nvGrpSpPr>
        <p:grpSpPr>
          <a:xfrm>
            <a:off x="-37961" y="446193"/>
            <a:ext cx="9284355" cy="4557791"/>
            <a:chOff x="-55746" y="4615895"/>
            <a:chExt cx="9284355" cy="455779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10341" t="11607" b="28724"/>
            <a:stretch/>
          </p:blipFill>
          <p:spPr>
            <a:xfrm>
              <a:off x="777887" y="4933103"/>
              <a:ext cx="1977234" cy="1609637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15088" t="10995" b="28648"/>
            <a:stretch/>
          </p:blipFill>
          <p:spPr>
            <a:xfrm>
              <a:off x="734835" y="7098678"/>
              <a:ext cx="2020966" cy="1628495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-704715" y="5558522"/>
              <a:ext cx="20896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Total Cholesterol (mg/</a:t>
              </a:r>
              <a:r>
                <a:rPr lang="en-US" sz="1400" b="1" dirty="0" err="1" smtClean="0"/>
                <a:t>dL</a:t>
              </a:r>
              <a:r>
                <a:rPr lang="en-US" sz="1400" b="1" dirty="0" smtClean="0"/>
                <a:t>)</a:t>
              </a:r>
              <a:endParaRPr lang="en-US" sz="14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5820" y="6293267"/>
              <a:ext cx="2756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2656" y="5912465"/>
              <a:ext cx="3666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5</a:t>
              </a:r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4415" y="5549575"/>
              <a:ext cx="457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100</a:t>
              </a:r>
              <a:endParaRPr lang="en-US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6489" y="4811094"/>
              <a:ext cx="457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200</a:t>
              </a:r>
              <a:endParaRPr lang="en-US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53874" y="6480557"/>
              <a:ext cx="6773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/>
                <a:t>Diabetes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76130" y="6455940"/>
              <a:ext cx="62068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Healthy</a:t>
              </a:r>
              <a:endParaRPr lang="en-US" sz="1050" b="1" dirty="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432886" y="6438768"/>
              <a:ext cx="677318" cy="370688"/>
              <a:chOff x="7705521" y="3239680"/>
              <a:chExt cx="844071" cy="461950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7943804" y="3239680"/>
                <a:ext cx="36876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No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705521" y="3385200"/>
                <a:ext cx="844071" cy="3164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/>
                  <a:t>Diabetes</a:t>
                </a:r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>
              <a:off x="983792" y="6779048"/>
              <a:ext cx="1015036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289497" y="6733612"/>
              <a:ext cx="40267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/>
                <a:t>CAS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15292" y="5181742"/>
              <a:ext cx="457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150</a:t>
              </a:r>
              <a:endParaRPr lang="en-US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-577653" y="7744680"/>
              <a:ext cx="17620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Triglycerides (mg/</a:t>
              </a:r>
              <a:r>
                <a:rPr lang="en-US" sz="1400" b="1" dirty="0" err="1" smtClean="0"/>
                <a:t>dL</a:t>
              </a:r>
              <a:r>
                <a:rPr lang="en-US" sz="1400" b="1" dirty="0" smtClean="0"/>
                <a:t>)</a:t>
              </a:r>
              <a:endParaRPr lang="en-US" sz="14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5588" y="8484525"/>
              <a:ext cx="2756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12671" y="7989900"/>
              <a:ext cx="457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100</a:t>
              </a:r>
              <a:endParaRPr lang="en-US" sz="1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11156" y="6997252"/>
              <a:ext cx="457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</a:t>
              </a:r>
              <a:r>
                <a:rPr lang="en-US" sz="1400" dirty="0" smtClean="0"/>
                <a:t>00</a:t>
              </a:r>
              <a:endParaRPr lang="en-US" sz="1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74046" y="8666715"/>
              <a:ext cx="6773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/>
                <a:t>Diabetes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55494" y="8642098"/>
              <a:ext cx="62068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Healthy</a:t>
              </a:r>
              <a:endParaRPr lang="en-US" sz="1050" b="1" dirty="0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1453058" y="8624926"/>
              <a:ext cx="677318" cy="370688"/>
              <a:chOff x="7705521" y="3239680"/>
              <a:chExt cx="844071" cy="461950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7943804" y="3239680"/>
                <a:ext cx="36876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No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7705521" y="3385200"/>
                <a:ext cx="844071" cy="3164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/>
                  <a:t>Diabetes</a:t>
                </a:r>
              </a:p>
            </p:txBody>
          </p:sp>
        </p:grpSp>
        <p:cxnSp>
          <p:nvCxnSpPr>
            <p:cNvPr id="29" name="Straight Connector 28"/>
            <p:cNvCxnSpPr/>
            <p:nvPr/>
          </p:nvCxnSpPr>
          <p:spPr>
            <a:xfrm>
              <a:off x="1003964" y="8965206"/>
              <a:ext cx="1015036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1309669" y="8919770"/>
              <a:ext cx="40267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/>
                <a:t>CAS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11156" y="7491188"/>
              <a:ext cx="457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200</a:t>
              </a:r>
              <a:endParaRPr lang="en-US" sz="1400" dirty="0"/>
            </a:p>
          </p:txBody>
        </p:sp>
        <p:pic>
          <p:nvPicPr>
            <p:cNvPr id="32" name="Picture 31"/>
            <p:cNvPicPr>
              <a:picLocks/>
            </p:cNvPicPr>
            <p:nvPr/>
          </p:nvPicPr>
          <p:blipFill rotWithShape="1">
            <a:blip r:embed="rId4"/>
            <a:srcRect l="13542" t="14872" r="7407" b="14233"/>
            <a:stretch/>
          </p:blipFill>
          <p:spPr>
            <a:xfrm>
              <a:off x="3602738" y="4962580"/>
              <a:ext cx="2331720" cy="1600330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 rot="16200000">
              <a:off x="2090943" y="5574465"/>
              <a:ext cx="20897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Total Cholesterol (mg/</a:t>
              </a:r>
              <a:r>
                <a:rPr lang="en-US" sz="1400" b="1" dirty="0" err="1" smtClean="0"/>
                <a:t>dL</a:t>
              </a:r>
              <a:r>
                <a:rPr lang="en-US" sz="1400" b="1" dirty="0" smtClean="0"/>
                <a:t>)</a:t>
              </a:r>
              <a:endParaRPr lang="en-US" sz="14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412067" y="6294799"/>
              <a:ext cx="275661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26462" y="5562178"/>
              <a:ext cx="45765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100</a:t>
              </a:r>
              <a:endParaRPr lang="en-US" sz="14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231047" y="5195021"/>
              <a:ext cx="457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</a:t>
              </a:r>
              <a:r>
                <a:rPr lang="en-US" sz="1400" dirty="0" smtClean="0"/>
                <a:t>50</a:t>
              </a:r>
              <a:endParaRPr lang="en-US" sz="14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323978" y="5927125"/>
              <a:ext cx="366657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50</a:t>
              </a:r>
              <a:endParaRPr lang="en-US" sz="14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543346" y="6436370"/>
              <a:ext cx="275661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647418" y="6436370"/>
              <a:ext cx="275661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7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04722" y="6441359"/>
              <a:ext cx="366657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14</a:t>
              </a:r>
              <a:endParaRPr lang="en-US" sz="14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028177" y="6613266"/>
              <a:ext cx="15202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cFAS Activity (AU)</a:t>
              </a:r>
              <a:endParaRPr lang="en-US" sz="14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210354" y="6045324"/>
              <a:ext cx="723547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R</a:t>
              </a:r>
              <a:r>
                <a:rPr lang="en-US" sz="1050" b="1" baseline="30000" dirty="0" smtClean="0"/>
                <a:t>2</a:t>
              </a:r>
              <a:r>
                <a:rPr lang="en-US" sz="1050" b="1" dirty="0" smtClean="0"/>
                <a:t> = -0.04</a:t>
              </a:r>
            </a:p>
            <a:p>
              <a:r>
                <a:rPr lang="en-US" sz="1050" b="1" i="1" dirty="0" smtClean="0"/>
                <a:t>P </a:t>
              </a:r>
              <a:r>
                <a:rPr lang="en-US" sz="1050" b="1" dirty="0" smtClean="0"/>
                <a:t>= 0.82</a:t>
              </a:r>
              <a:endParaRPr lang="en-US" sz="1050" b="1" i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31483" y="4827021"/>
              <a:ext cx="457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200</a:t>
              </a:r>
              <a:endParaRPr lang="en-US" sz="1400" dirty="0"/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5"/>
            <a:srcRect l="13153" t="13852" r="6933" b="14882"/>
            <a:stretch/>
          </p:blipFill>
          <p:spPr>
            <a:xfrm>
              <a:off x="6758663" y="4941014"/>
              <a:ext cx="2337712" cy="1609344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6716998" y="6443329"/>
              <a:ext cx="2756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445044" y="6443329"/>
              <a:ext cx="2756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5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861952" y="6448318"/>
              <a:ext cx="3666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15</a:t>
              </a:r>
              <a:endParaRPr lang="en-US" sz="14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414325" y="6613645"/>
              <a:ext cx="1120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cFAS (</a:t>
              </a:r>
              <a:r>
                <a:rPr lang="en-US" sz="1400" b="1" dirty="0" err="1" smtClean="0"/>
                <a:t>ng</a:t>
              </a:r>
              <a:r>
                <a:rPr lang="en-US" sz="1400" b="1" dirty="0" smtClean="0"/>
                <a:t>/</a:t>
              </a:r>
              <a:r>
                <a:rPr lang="en-US" sz="1400" b="1" dirty="0" err="1" smtClean="0"/>
                <a:t>uL</a:t>
              </a:r>
              <a:r>
                <a:rPr lang="en-US" sz="1400" b="1" dirty="0" smtClean="0"/>
                <a:t>)</a:t>
              </a:r>
              <a:endParaRPr lang="en-US" sz="1400" b="1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373043" y="6074179"/>
              <a:ext cx="726603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R</a:t>
              </a:r>
              <a:r>
                <a:rPr lang="en-US" sz="1050" b="1" baseline="30000" dirty="0" smtClean="0"/>
                <a:t>2</a:t>
              </a:r>
              <a:r>
                <a:rPr lang="en-US" sz="1050" b="1" dirty="0" smtClean="0"/>
                <a:t> = -0.26</a:t>
              </a:r>
            </a:p>
            <a:p>
              <a:r>
                <a:rPr lang="en-US" sz="1050" b="1" i="1" dirty="0" smtClean="0"/>
                <a:t>P </a:t>
              </a:r>
              <a:r>
                <a:rPr lang="en-US" sz="1050" b="1" dirty="0" smtClean="0"/>
                <a:t>= 0.11</a:t>
              </a:r>
              <a:endParaRPr lang="en-US" sz="1050" b="1" i="1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132608" y="6441731"/>
              <a:ext cx="3666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</a:t>
              </a:r>
              <a:endParaRPr lang="en-US" sz="1400" dirty="0"/>
            </a:p>
          </p:txBody>
        </p:sp>
        <p:sp>
          <p:nvSpPr>
            <p:cNvPr id="51" name="TextBox 50"/>
            <p:cNvSpPr txBox="1"/>
            <p:nvPr/>
          </p:nvSpPr>
          <p:spPr>
            <a:xfrm rot="16200000">
              <a:off x="5255656" y="5578737"/>
              <a:ext cx="20897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Total Cholesterol (mg/</a:t>
              </a:r>
              <a:r>
                <a:rPr lang="en-US" sz="1400" b="1" dirty="0" err="1" smtClean="0"/>
                <a:t>dL</a:t>
              </a:r>
              <a:r>
                <a:rPr lang="en-US" sz="1400" b="1" dirty="0" smtClean="0"/>
                <a:t>)</a:t>
              </a:r>
              <a:endParaRPr lang="en-US" sz="1400" b="1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576780" y="6299071"/>
              <a:ext cx="275661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391175" y="5566450"/>
              <a:ext cx="45765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100</a:t>
              </a:r>
              <a:endParaRPr lang="en-US" sz="14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395760" y="5199293"/>
              <a:ext cx="457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</a:t>
              </a:r>
              <a:r>
                <a:rPr lang="en-US" sz="1400" dirty="0" smtClean="0"/>
                <a:t>50</a:t>
              </a:r>
              <a:endParaRPr lang="en-US" sz="14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488691" y="5931397"/>
              <a:ext cx="366657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50</a:t>
              </a:r>
              <a:endParaRPr lang="en-US" sz="14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396196" y="4831293"/>
              <a:ext cx="457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200</a:t>
              </a:r>
              <a:endParaRPr lang="en-US" sz="1400" dirty="0"/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6"/>
            <a:srcRect l="13040" t="14868" r="7616" b="15276"/>
            <a:stretch/>
          </p:blipFill>
          <p:spPr>
            <a:xfrm>
              <a:off x="3568098" y="7117003"/>
              <a:ext cx="2361760" cy="1604475"/>
            </a:xfrm>
            <a:prstGeom prst="rect">
              <a:avLst/>
            </a:prstGeom>
          </p:spPr>
        </p:pic>
        <p:sp>
          <p:nvSpPr>
            <p:cNvPr id="58" name="TextBox 57"/>
            <p:cNvSpPr txBox="1"/>
            <p:nvPr/>
          </p:nvSpPr>
          <p:spPr>
            <a:xfrm>
              <a:off x="3395059" y="8482411"/>
              <a:ext cx="275661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219331" y="7493765"/>
              <a:ext cx="457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200</a:t>
              </a:r>
              <a:endParaRPr lang="en-US" sz="14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217006" y="7982437"/>
              <a:ext cx="457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100</a:t>
              </a:r>
              <a:endParaRPr lang="en-US" sz="14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531630" y="8623982"/>
              <a:ext cx="275661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635702" y="8623982"/>
              <a:ext cx="275661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7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693006" y="8628971"/>
              <a:ext cx="366657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14</a:t>
              </a:r>
              <a:endParaRPr lang="en-US" sz="14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016461" y="8800878"/>
              <a:ext cx="15202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cFAS Activity (AU)</a:t>
              </a:r>
              <a:endParaRPr lang="en-US" sz="1400" b="1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248921" y="7145556"/>
              <a:ext cx="682323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R</a:t>
              </a:r>
              <a:r>
                <a:rPr lang="en-US" sz="1050" b="1" baseline="30000" dirty="0" smtClean="0"/>
                <a:t>2</a:t>
              </a:r>
              <a:r>
                <a:rPr lang="en-US" sz="1050" b="1" dirty="0" smtClean="0"/>
                <a:t> = 0.29</a:t>
              </a:r>
            </a:p>
            <a:p>
              <a:r>
                <a:rPr lang="en-US" sz="1050" b="1" i="1" dirty="0" smtClean="0"/>
                <a:t>P </a:t>
              </a:r>
              <a:r>
                <a:rPr lang="en-US" sz="1050" b="1" dirty="0" smtClean="0"/>
                <a:t>= 0.08</a:t>
              </a:r>
              <a:endParaRPr lang="en-US" sz="1050" b="1" i="1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219767" y="7004049"/>
              <a:ext cx="457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</a:t>
              </a:r>
              <a:r>
                <a:rPr lang="en-US" sz="1400" dirty="0" smtClean="0"/>
                <a:t>00</a:t>
              </a:r>
              <a:endParaRPr lang="en-US" sz="1400" dirty="0"/>
            </a:p>
          </p:txBody>
        </p:sp>
        <p:sp>
          <p:nvSpPr>
            <p:cNvPr id="67" name="TextBox 66"/>
            <p:cNvSpPr txBox="1"/>
            <p:nvPr/>
          </p:nvSpPr>
          <p:spPr>
            <a:xfrm rot="16200000">
              <a:off x="2279272" y="7749534"/>
              <a:ext cx="17620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Triglycerides (mg/</a:t>
              </a:r>
              <a:r>
                <a:rPr lang="en-US" sz="1400" b="1" dirty="0" err="1" smtClean="0"/>
                <a:t>dL</a:t>
              </a:r>
              <a:r>
                <a:rPr lang="en-US" sz="1400" b="1" dirty="0" smtClean="0"/>
                <a:t>)</a:t>
              </a:r>
              <a:endParaRPr lang="en-US" sz="1400" b="1" dirty="0"/>
            </a:p>
          </p:txBody>
        </p:sp>
        <p:pic>
          <p:nvPicPr>
            <p:cNvPr id="68" name="Picture 67"/>
            <p:cNvPicPr>
              <a:picLocks noChangeAspect="1"/>
            </p:cNvPicPr>
            <p:nvPr/>
          </p:nvPicPr>
          <p:blipFill rotWithShape="1">
            <a:blip r:embed="rId7"/>
            <a:srcRect l="13770" t="15303" r="7508" b="15517"/>
            <a:stretch/>
          </p:blipFill>
          <p:spPr>
            <a:xfrm>
              <a:off x="6773078" y="7143571"/>
              <a:ext cx="2304288" cy="1555510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6712058" y="8606934"/>
              <a:ext cx="2756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440104" y="8606934"/>
              <a:ext cx="2756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5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857012" y="8611923"/>
              <a:ext cx="3666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15</a:t>
              </a:r>
              <a:endParaRPr lang="en-US" sz="14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387410" y="8777250"/>
              <a:ext cx="1120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cFAS (</a:t>
              </a:r>
              <a:r>
                <a:rPr lang="en-US" sz="1400" b="1" dirty="0" err="1" smtClean="0"/>
                <a:t>ng</a:t>
              </a:r>
              <a:r>
                <a:rPr lang="en-US" sz="1400" b="1" dirty="0" smtClean="0"/>
                <a:t>/</a:t>
              </a:r>
              <a:r>
                <a:rPr lang="en-US" sz="1400" b="1" dirty="0" err="1" smtClean="0"/>
                <a:t>uL</a:t>
              </a:r>
              <a:r>
                <a:rPr lang="en-US" sz="1400" b="1" dirty="0" smtClean="0"/>
                <a:t>)</a:t>
              </a:r>
              <a:endParaRPr lang="en-US" sz="1400" b="1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8359918" y="7148378"/>
              <a:ext cx="726603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R</a:t>
              </a:r>
              <a:r>
                <a:rPr lang="en-US" sz="1050" b="1" baseline="30000" dirty="0" smtClean="0"/>
                <a:t>2</a:t>
              </a:r>
              <a:r>
                <a:rPr lang="en-US" sz="1050" b="1" dirty="0" smtClean="0"/>
                <a:t> = -0.26</a:t>
              </a:r>
            </a:p>
            <a:p>
              <a:r>
                <a:rPr lang="en-US" sz="1050" b="1" i="1" dirty="0" smtClean="0"/>
                <a:t>P </a:t>
              </a:r>
              <a:r>
                <a:rPr lang="en-US" sz="1050" b="1" dirty="0" smtClean="0"/>
                <a:t>= 0.11</a:t>
              </a:r>
              <a:endParaRPr lang="en-US" sz="1050" b="1" i="1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127668" y="8605336"/>
              <a:ext cx="3666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</a:t>
              </a:r>
              <a:endParaRPr lang="en-US" sz="14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571840" y="8462676"/>
              <a:ext cx="275661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386235" y="7490574"/>
              <a:ext cx="457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2</a:t>
              </a:r>
              <a:r>
                <a:rPr lang="en-US" sz="1400" dirty="0" smtClean="0"/>
                <a:t>00</a:t>
              </a:r>
              <a:endParaRPr lang="en-US" sz="1400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387061" y="7976364"/>
              <a:ext cx="457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100</a:t>
              </a:r>
              <a:endParaRPr lang="en-US" sz="1400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391256" y="6994898"/>
              <a:ext cx="4576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</a:t>
              </a:r>
              <a:r>
                <a:rPr lang="en-US" sz="1400" dirty="0" smtClean="0"/>
                <a:t>00</a:t>
              </a:r>
              <a:endParaRPr lang="en-US" sz="14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-50720" y="4615895"/>
              <a:ext cx="3770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A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5972599" y="4624629"/>
              <a:ext cx="3475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C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762255" y="4616267"/>
              <a:ext cx="3571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B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-55746" y="6830200"/>
              <a:ext cx="3786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D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983448" y="6838934"/>
              <a:ext cx="3259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F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757229" y="6830572"/>
              <a:ext cx="3347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E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 rot="16200000">
              <a:off x="5446745" y="7741658"/>
              <a:ext cx="17620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Triglycerides (mg/</a:t>
              </a:r>
              <a:r>
                <a:rPr lang="en-US" sz="1400" b="1" dirty="0" err="1" smtClean="0"/>
                <a:t>dL</a:t>
              </a:r>
              <a:r>
                <a:rPr lang="en-US" sz="1400" b="1" dirty="0" smtClean="0"/>
                <a:t>)</a:t>
              </a:r>
              <a:endParaRPr lang="en-US" sz="1400" b="1" dirty="0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-81970" y="-106567"/>
            <a:ext cx="3048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Supplemental Figure </a:t>
            </a:r>
            <a:r>
              <a:rPr lang="en-US" sz="2400" b="1" dirty="0"/>
              <a:t>2</a:t>
            </a:r>
            <a:endParaRPr lang="en-US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3467" y="5405062"/>
            <a:ext cx="90216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Supplemental </a:t>
            </a:r>
            <a:r>
              <a:rPr lang="en-US" b="1" dirty="0" smtClean="0"/>
              <a:t>Figure </a:t>
            </a:r>
            <a:r>
              <a:rPr lang="en-US" b="1" dirty="0"/>
              <a:t>2</a:t>
            </a:r>
            <a:r>
              <a:rPr lang="en-US" b="1" dirty="0" smtClean="0"/>
              <a:t>: </a:t>
            </a:r>
            <a:r>
              <a:rPr lang="en-US" b="1" dirty="0"/>
              <a:t>Correlation assessment of serum </a:t>
            </a:r>
            <a:r>
              <a:rPr lang="en-US" b="1" dirty="0" err="1"/>
              <a:t>cFAS</a:t>
            </a:r>
            <a:r>
              <a:rPr lang="en-US" b="1" dirty="0"/>
              <a:t>, total cholesterol, and triglycerides</a:t>
            </a:r>
            <a:r>
              <a:rPr lang="en-US" b="1" dirty="0" smtClean="0"/>
              <a:t>.</a:t>
            </a:r>
          </a:p>
          <a:p>
            <a:endParaRPr lang="en-US" dirty="0"/>
          </a:p>
          <a:p>
            <a:r>
              <a:rPr lang="en-US" dirty="0"/>
              <a:t>A-C) There are no differences in total cholesterol between patients with or without diabetes, and no correlations between total cholesterol and serum </a:t>
            </a:r>
            <a:r>
              <a:rPr lang="en-US" dirty="0" err="1"/>
              <a:t>cFAS</a:t>
            </a:r>
            <a:r>
              <a:rPr lang="en-US" dirty="0"/>
              <a:t> activity or content. </a:t>
            </a:r>
            <a:r>
              <a:rPr lang="en-US" dirty="0" smtClean="0"/>
              <a:t>D</a:t>
            </a:r>
            <a:r>
              <a:rPr lang="en-US" dirty="0"/>
              <a:t>-F) there are no differences in triglycerides between patients with or without diabetes, and no correlations between triglycerides and serum </a:t>
            </a:r>
            <a:r>
              <a:rPr lang="en-US" dirty="0" err="1"/>
              <a:t>cFAS</a:t>
            </a:r>
            <a:r>
              <a:rPr lang="en-US" dirty="0"/>
              <a:t> activity or content.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77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13342</TotalTime>
  <Words>224</Words>
  <Application>Microsoft Macintosh PowerPoint</Application>
  <PresentationFormat>Custom</PresentationFormat>
  <Paragraphs>79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Mohamed Zayed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Mohamed Zayed</dc:creator>
  <cp:lastModifiedBy>Mohamed Zayed</cp:lastModifiedBy>
  <cp:revision>10</cp:revision>
  <dcterms:created xsi:type="dcterms:W3CDTF">2018-12-12T01:49:56Z</dcterms:created>
  <dcterms:modified xsi:type="dcterms:W3CDTF">2019-05-01T03:05:01Z</dcterms:modified>
</cp:coreProperties>
</file>