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sldIdLst>
    <p:sldId id="265" r:id="rId2"/>
    <p:sldId id="266" r:id="rId3"/>
    <p:sldId id="267" r:id="rId4"/>
    <p:sldId id="268" r:id="rId5"/>
    <p:sldId id="269" r:id="rId6"/>
    <p:sldId id="270" r:id="rId7"/>
    <p:sldId id="271" r:id="rId8"/>
    <p:sldId id="263" r:id="rId9"/>
  </p:sldIdLst>
  <p:sldSz cx="10080625" cy="7559675"/>
  <p:notesSz cx="7772400" cy="10058400"/>
  <p:defaultTextStyle>
    <a:defPPr>
      <a:defRPr lang="en-GB"/>
    </a:defPPr>
    <a:lvl1pPr algn="l" rtl="0" eaLnBrk="0" fontAlgn="base" hangingPunct="0">
      <a:spcBef>
        <a:spcPct val="0"/>
      </a:spcBef>
      <a:spcAft>
        <a:spcPct val="0"/>
      </a:spcAft>
      <a:defRPr sz="2400" kern="1200">
        <a:solidFill>
          <a:schemeClr val="tx1"/>
        </a:solidFill>
        <a:latin typeface="Times New Roman" pitchFamily="16"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6"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6"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6"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6" charset="0"/>
        <a:ea typeface="+mn-ea"/>
        <a:cs typeface="+mn-cs"/>
      </a:defRPr>
    </a:lvl5pPr>
    <a:lvl6pPr marL="2286000" algn="l" defTabSz="914400" rtl="0" eaLnBrk="1" latinLnBrk="0" hangingPunct="1">
      <a:defRPr sz="2400" kern="1200">
        <a:solidFill>
          <a:schemeClr val="tx1"/>
        </a:solidFill>
        <a:latin typeface="Times New Roman" pitchFamily="16" charset="0"/>
        <a:ea typeface="+mn-ea"/>
        <a:cs typeface="+mn-cs"/>
      </a:defRPr>
    </a:lvl6pPr>
    <a:lvl7pPr marL="2743200" algn="l" defTabSz="914400" rtl="0" eaLnBrk="1" latinLnBrk="0" hangingPunct="1">
      <a:defRPr sz="2400" kern="1200">
        <a:solidFill>
          <a:schemeClr val="tx1"/>
        </a:solidFill>
        <a:latin typeface="Times New Roman" pitchFamily="16" charset="0"/>
        <a:ea typeface="+mn-ea"/>
        <a:cs typeface="+mn-cs"/>
      </a:defRPr>
    </a:lvl7pPr>
    <a:lvl8pPr marL="3200400" algn="l" defTabSz="914400" rtl="0" eaLnBrk="1" latinLnBrk="0" hangingPunct="1">
      <a:defRPr sz="2400" kern="1200">
        <a:solidFill>
          <a:schemeClr val="tx1"/>
        </a:solidFill>
        <a:latin typeface="Times New Roman" pitchFamily="16" charset="0"/>
        <a:ea typeface="+mn-ea"/>
        <a:cs typeface="+mn-cs"/>
      </a:defRPr>
    </a:lvl8pPr>
    <a:lvl9pPr marL="3657600" algn="l" defTabSz="914400" rtl="0" eaLnBrk="1" latinLnBrk="0" hangingPunct="1">
      <a:defRPr sz="2400" kern="1200">
        <a:solidFill>
          <a:schemeClr val="tx1"/>
        </a:solidFill>
        <a:latin typeface="Times New Roman" pitchFamily="1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32" autoAdjust="0"/>
  </p:normalViewPr>
  <p:slideViewPr>
    <p:cSldViewPr>
      <p:cViewPr varScale="1">
        <p:scale>
          <a:sx n="87" d="100"/>
          <a:sy n="87" d="100"/>
        </p:scale>
        <p:origin x="-2016" y="-7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w="9525">
            <a:solidFill>
              <a:srgbClr val="000000"/>
            </a:solidFill>
            <a:miter lim="800000"/>
            <a:headEnd/>
            <a:tailEnd/>
          </a:ln>
          <a:effectLst/>
        </p:spPr>
      </p:sp>
      <p:sp>
        <p:nvSpPr>
          <p:cNvPr id="2050" name="Rectangle 2"/>
          <p:cNvSpPr txBox="1">
            <a:spLocks noGrp="1" noChangeArrowheads="1"/>
          </p:cNvSpPr>
          <p:nvPr>
            <p:ph type="body" idx="1"/>
          </p:nvPr>
        </p:nvSpPr>
        <p:spPr bwMode="auto">
          <a:xfrm>
            <a:off x="1185863" y="4787900"/>
            <a:ext cx="5407025" cy="38258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US" smtClean="0"/>
          </a:p>
        </p:txBody>
      </p:sp>
    </p:spTree>
    <p:extLst>
      <p:ext uri="{BB962C8B-B14F-4D97-AF65-F5344CB8AC3E}">
        <p14:creationId xmlns:p14="http://schemas.microsoft.com/office/powerpoint/2010/main" val="405715754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1266"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1 Relationship between Gene-Expression Subgroups and Genetic Alterations. Panel A shows genetic aberrations that distinguish the activated B-cell–like (ABC) and germinal-center B-cell–like (GCB) subgroups of diffuse large B-cell lymphoma (DLBCL). Shown is the prevalence of the indicated genetic abnormalities in 72 genes in ABC and GCB, along with the log</a:t>
            </a:r>
            <a:r>
              <a:rPr lang="en-GB" baseline="-25000" smtClean="0">
                <a:latin typeface="Arial" charset="0"/>
                <a:ea typeface="Gothic" charset="0"/>
                <a:cs typeface="Gothic" charset="0"/>
              </a:rPr>
              <a:t>10</a:t>
            </a:r>
            <a:r>
              <a:rPr lang="en-GB" smtClean="0">
                <a:latin typeface="Arial" charset="0"/>
                <a:ea typeface="Gothic" charset="0"/>
                <a:cs typeface="Gothic" charset="0"/>
              </a:rPr>
              <a:t> P value for the difference in prevalence between the two subgroups. Putative assignment as an oncogene (Onc), tumor suppressor (TS), or target of aberrant somatic hypermutation (SHM) is shown. Amp denotes amplification, Fus gene fusion, Gain single-copy gain, HD homozygous deletion, HL heterozygous loss, Mut mutation, Transloc translocation, and Trunc protein-truncating mutation. Panel B shows genetic lesions that are associated with unclassified DLBCL. Shown is the prevalence of the indicated genetic aberrations in the gene-expression subgroups, along with the log</a:t>
            </a:r>
            <a:r>
              <a:rPr lang="en-GB" baseline="-25000" smtClean="0">
                <a:latin typeface="Arial" charset="0"/>
                <a:ea typeface="Gothic" charset="0"/>
                <a:cs typeface="Gothic" charset="0"/>
              </a:rPr>
              <a:t>10</a:t>
            </a:r>
            <a:r>
              <a:rPr lang="en-GB" smtClean="0">
                <a:latin typeface="Arial" charset="0"/>
                <a:ea typeface="Gothic" charset="0"/>
                <a:cs typeface="Gothic" charset="0"/>
              </a:rPr>
              <a:t> P values for the differences between unclassified and either ABC or GCB. Panel C shows the correlation between genetic abnormalities and the ABC–GCB gene-expression predictor score. The ABC–GCB predictor score is a quantitative metric used to assign DLBCL cases to the indicated gene-expression subgroups. High values (blue) are on the ABC end of the spectrum, and low values (yellow) are on the GCB end of the spectrum. The log</a:t>
            </a:r>
            <a:r>
              <a:rPr lang="en-GB" baseline="-25000" smtClean="0">
                <a:latin typeface="Arial" charset="0"/>
                <a:ea typeface="Gothic" charset="0"/>
                <a:cs typeface="Gothic" charset="0"/>
              </a:rPr>
              <a:t>10</a:t>
            </a:r>
            <a:r>
              <a:rPr lang="en-GB" smtClean="0">
                <a:latin typeface="Arial" charset="0"/>
                <a:ea typeface="Gothic" charset="0"/>
                <a:cs typeface="Gothic" charset="0"/>
              </a:rPr>
              <a:t> P value of the correlation between the predictor score and the presence of the indicated aberrations is shown.</a:t>
            </a:r>
            <a:endParaRPr lang="en-GB" dirty="0">
              <a:latin typeface="Arial" charset="0"/>
              <a:ea typeface="Gothic" charset="0"/>
              <a:cs typeface="Gothic"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2 Genetic Aberrations That Distinguish Genetic Subtypes of DLBCL. Panel A shows the distribution of gene-expression subgroups within genetic subtypes, termed MCD (based on the co-occurrence of </a:t>
            </a:r>
            <a:r>
              <a:rPr lang="en-GB" i="1" smtClean="0">
                <a:latin typeface="Arial" charset="0"/>
                <a:ea typeface="Gothic" charset="0"/>
                <a:cs typeface="Gothic" charset="0"/>
              </a:rPr>
              <a:t>MYD88</a:t>
            </a:r>
            <a:r>
              <a:rPr lang="en-GB" baseline="30000" smtClean="0">
                <a:latin typeface="Arial" charset="0"/>
                <a:ea typeface="Gothic" charset="0"/>
                <a:cs typeface="Gothic" charset="0"/>
              </a:rPr>
              <a:t>L265P</a:t>
            </a:r>
            <a:r>
              <a:rPr lang="en-GB" smtClean="0">
                <a:latin typeface="Arial" charset="0"/>
                <a:ea typeface="Gothic" charset="0"/>
                <a:cs typeface="Gothic" charset="0"/>
              </a:rPr>
              <a:t> and </a:t>
            </a:r>
            <a:r>
              <a:rPr lang="en-GB" i="1" smtClean="0">
                <a:latin typeface="Arial" charset="0"/>
                <a:ea typeface="Gothic" charset="0"/>
                <a:cs typeface="Gothic" charset="0"/>
              </a:rPr>
              <a:t>CD79B</a:t>
            </a:r>
            <a:r>
              <a:rPr lang="en-GB" smtClean="0">
                <a:latin typeface="Arial" charset="0"/>
                <a:ea typeface="Gothic" charset="0"/>
                <a:cs typeface="Gothic" charset="0"/>
              </a:rPr>
              <a:t> mutations), BN2 (based on </a:t>
            </a:r>
            <a:r>
              <a:rPr lang="en-GB" i="1" smtClean="0">
                <a:latin typeface="Arial" charset="0"/>
                <a:ea typeface="Gothic" charset="0"/>
                <a:cs typeface="Gothic" charset="0"/>
              </a:rPr>
              <a:t>BCL6</a:t>
            </a:r>
            <a:r>
              <a:rPr lang="en-GB" smtClean="0">
                <a:latin typeface="Arial" charset="0"/>
                <a:ea typeface="Gothic" charset="0"/>
                <a:cs typeface="Gothic" charset="0"/>
              </a:rPr>
              <a:t> fusions and </a:t>
            </a:r>
            <a:r>
              <a:rPr lang="en-GB" i="1" smtClean="0">
                <a:latin typeface="Arial" charset="0"/>
                <a:ea typeface="Gothic" charset="0"/>
                <a:cs typeface="Gothic" charset="0"/>
              </a:rPr>
              <a:t>NOTCH2</a:t>
            </a:r>
            <a:r>
              <a:rPr lang="en-GB" smtClean="0">
                <a:latin typeface="Arial" charset="0"/>
                <a:ea typeface="Gothic" charset="0"/>
                <a:cs typeface="Gothic" charset="0"/>
              </a:rPr>
              <a:t> mutations), N1 (based on </a:t>
            </a:r>
            <a:r>
              <a:rPr lang="en-GB" i="1" smtClean="0">
                <a:latin typeface="Arial" charset="0"/>
                <a:ea typeface="Gothic" charset="0"/>
                <a:cs typeface="Gothic" charset="0"/>
              </a:rPr>
              <a:t>NOTCH1</a:t>
            </a:r>
            <a:r>
              <a:rPr lang="en-GB" smtClean="0">
                <a:latin typeface="Arial" charset="0"/>
                <a:ea typeface="Gothic" charset="0"/>
                <a:cs typeface="Gothic" charset="0"/>
              </a:rPr>
              <a:t> mutations), and EZB (based on </a:t>
            </a:r>
            <a:r>
              <a:rPr lang="en-GB" i="1" smtClean="0">
                <a:latin typeface="Arial" charset="0"/>
                <a:ea typeface="Gothic" charset="0"/>
                <a:cs typeface="Gothic" charset="0"/>
              </a:rPr>
              <a:t>EZH2</a:t>
            </a:r>
            <a:r>
              <a:rPr lang="en-GB" smtClean="0">
                <a:latin typeface="Arial" charset="0"/>
                <a:ea typeface="Gothic" charset="0"/>
                <a:cs typeface="Gothic" charset="0"/>
              </a:rPr>
              <a:t> mutations and </a:t>
            </a:r>
            <a:r>
              <a:rPr lang="en-GB" i="1" smtClean="0">
                <a:latin typeface="Arial" charset="0"/>
                <a:ea typeface="Gothic" charset="0"/>
                <a:cs typeface="Gothic" charset="0"/>
              </a:rPr>
              <a:t>BCL2</a:t>
            </a:r>
            <a:r>
              <a:rPr lang="en-GB" smtClean="0">
                <a:latin typeface="Arial" charset="0"/>
                <a:ea typeface="Gothic" charset="0"/>
                <a:cs typeface="Gothic" charset="0"/>
              </a:rPr>
              <a:t> translocations). Panel B shows the distribution of genetic subtypes within gene-expression subgroups. In Panels A and B, the number of cases of DLBCL is shown in parentheses. Panel C shows the predicted prevalence of the indicated DLBCL subsets in a population-based cohort.</a:t>
            </a:r>
            <a:r>
              <a:rPr lang="en-GB" baseline="30000" smtClean="0">
                <a:latin typeface="Arial" charset="0"/>
                <a:ea typeface="Gothic" charset="0"/>
                <a:cs typeface="Gothic" charset="0"/>
              </a:rPr>
              <a:t>9</a:t>
            </a:r>
            <a:endParaRPr lang="en-GB" dirty="0">
              <a:latin typeface="Arial" charset="0"/>
              <a:ea typeface="Gothic" charset="0"/>
              <a:cs typeface="Gothic"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3 Gene-Expression Signatures That Distinguish the DLBCL Genetic Subtypes. The mean values of the indicated signature averages for cases assigned to each genetic subtype are shown. A full annotation of these signatures is available in Figure S3 in Supplementary Appendix 1 and at . P values were calculated with the use of an F-test. 𝙸 bars indicate standard errors.</a:t>
            </a:r>
            <a:endParaRPr lang="en-GB" dirty="0">
              <a:latin typeface="Arial" charset="0"/>
              <a:ea typeface="Gothic" charset="0"/>
              <a:cs typeface="Gothic"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4 Relationship between DLBCL Genetic Subtypes and Survival after R-CHOP Chemotherapy. Panels A and B show Kaplan–Meier models of progression-free survival and overall survival, respectively, according to DLBCL genetic subtype. Panels C and D show Kaplan–Meier models of progression-free survival and overall survival, respectively, among patients with ABC DLBCL according to genetic subtype and including patients with non-subtyped ABC cases as “other ABC.” Panel E shows a Kaplan–Meier model of overall survival among patients with GCB DLBCL cases belonging to the EZB subtype or not (“other GCB”). R-CHOP denotes rituximab, cyclophosphamide, doxorubicin, vincristine, and prednisone.</a:t>
            </a:r>
            <a:endParaRPr lang="en-GB" dirty="0">
              <a:latin typeface="Arial" charset="0"/>
              <a:ea typeface="Gothic" charset="0"/>
              <a:cs typeface="Gothic"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5 Genetic Aberrations Targeting Oncogenic Signaling Pathways in DLBCL. Shown is the prevalence of putative gain-of-function or loss-of-function genetic aberrations targeting genes in each indicated oncogenic signaling category. The prevalence of genetic aberrations is indicated by the color scale shown. Genetic aberrations included for each gene are indicated in Figure S5B in Supplementary Appendix 1. BCR denotes B-cell receptor, CBM complex CARD11–BCL10–MALT1 signaling adaptor complex, mRNA messenger RNA, and NF-κB nuclear factor κB.</a:t>
            </a:r>
            <a:endParaRPr lang="en-GB" dirty="0">
              <a:latin typeface="Arial" charset="0"/>
              <a:ea typeface="Gothic" charset="0"/>
              <a:cs typeface="Gothic"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4550" y="627063"/>
            <a:ext cx="2151063" cy="6235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9775" y="627063"/>
            <a:ext cx="6302375" cy="6235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9775" y="2101850"/>
            <a:ext cx="4225925"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8100" y="2101850"/>
            <a:ext cx="4227513"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9775" y="627063"/>
            <a:ext cx="8605838" cy="12604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739775" y="2101850"/>
            <a:ext cx="8605838" cy="47609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hangingPunct="0">
        <a:lnSpc>
          <a:spcPct val="97000"/>
        </a:lnSpc>
        <a:spcBef>
          <a:spcPct val="0"/>
        </a:spcBef>
        <a:spcAft>
          <a:spcPct val="0"/>
        </a:spcAft>
        <a:buClr>
          <a:srgbClr val="FFFFFF"/>
        </a:buClr>
        <a:buSzPct val="45000"/>
        <a:buFont typeface="StarSymbol" charset="0"/>
        <a:defRPr sz="2800" b="1">
          <a:solidFill>
            <a:srgbClr val="FFFFFF"/>
          </a:solidFill>
          <a:latin typeface="+mj-lt"/>
          <a:ea typeface="+mj-ea"/>
          <a:cs typeface="+mj-cs"/>
        </a:defRPr>
      </a:lvl1pPr>
      <a:lvl2pPr marL="4318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2pPr>
      <a:lvl3pPr marL="647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3pPr>
      <a:lvl4pPr marL="8636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4pPr>
      <a:lvl5pPr marL="10795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5pPr>
      <a:lvl6pPr marL="1536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6pPr>
      <a:lvl7pPr marL="19939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7pPr>
      <a:lvl8pPr marL="24511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8pPr>
      <a:lvl9pPr marL="29083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9pPr>
    </p:titleStyle>
    <p:bodyStyle>
      <a:lvl1pPr marL="431800" indent="-323850" algn="l" defTabSz="457200" rtl="0" fontAlgn="base" hangingPunct="0">
        <a:lnSpc>
          <a:spcPct val="97000"/>
        </a:lnSpc>
        <a:spcBef>
          <a:spcPct val="0"/>
        </a:spcBef>
        <a:spcAft>
          <a:spcPts val="888"/>
        </a:spcAft>
        <a:buClr>
          <a:srgbClr val="FFFFFF"/>
        </a:buClr>
        <a:buSzPct val="100000"/>
        <a:buFont typeface="Arial" charset="0"/>
        <a:buChar char="•"/>
        <a:defRPr sz="2000">
          <a:solidFill>
            <a:srgbClr val="FFFFFF"/>
          </a:solidFill>
          <a:latin typeface="+mn-lt"/>
          <a:ea typeface="+mn-ea"/>
          <a:cs typeface="+mn-cs"/>
        </a:defRPr>
      </a:lvl1pPr>
      <a:lvl2pPr marL="863600" indent="-287338" algn="l" defTabSz="457200" rtl="0" fontAlgn="base" hangingPunct="0">
        <a:lnSpc>
          <a:spcPct val="97000"/>
        </a:lnSpc>
        <a:spcBef>
          <a:spcPct val="0"/>
        </a:spcBef>
        <a:spcAft>
          <a:spcPts val="1138"/>
        </a:spcAft>
        <a:buClr>
          <a:srgbClr val="FFFFFF"/>
        </a:buClr>
        <a:buSzPct val="75000"/>
        <a:buFont typeface="StarSymbol" charset="0"/>
        <a:buChar char="–"/>
        <a:defRPr sz="2600">
          <a:solidFill>
            <a:srgbClr val="FFFFFF"/>
          </a:solidFill>
          <a:latin typeface="+mn-lt"/>
          <a:ea typeface="+mn-ea"/>
          <a:cs typeface="+mn-cs"/>
        </a:defRPr>
      </a:lvl2pPr>
      <a:lvl3pPr marL="1295400" indent="-215900" algn="l" defTabSz="457200" rtl="0" fontAlgn="base" hangingPunct="0">
        <a:lnSpc>
          <a:spcPct val="97000"/>
        </a:lnSpc>
        <a:spcBef>
          <a:spcPct val="0"/>
        </a:spcBef>
        <a:spcAft>
          <a:spcPts val="850"/>
        </a:spcAft>
        <a:buClr>
          <a:srgbClr val="FFFFFF"/>
        </a:buClr>
        <a:buSzPct val="45000"/>
        <a:buFont typeface="StarSymbol" charset="0"/>
        <a:buChar char="●"/>
        <a:defRPr sz="2400">
          <a:solidFill>
            <a:srgbClr val="FFFFFF"/>
          </a:solidFill>
          <a:latin typeface="+mn-lt"/>
          <a:ea typeface="+mn-ea"/>
          <a:cs typeface="+mn-cs"/>
        </a:defRPr>
      </a:lvl3pPr>
      <a:lvl4pPr marL="1727200" indent="-215900" algn="l" defTabSz="457200" rtl="0" fontAlgn="base" hangingPunct="0">
        <a:lnSpc>
          <a:spcPct val="97000"/>
        </a:lnSpc>
        <a:spcBef>
          <a:spcPct val="0"/>
        </a:spcBef>
        <a:spcAft>
          <a:spcPts val="575"/>
        </a:spcAft>
        <a:buClr>
          <a:srgbClr val="FFFFFF"/>
        </a:buClr>
        <a:buSzPct val="75000"/>
        <a:buFont typeface="StarSymbol" charset="0"/>
        <a:buChar char="–"/>
        <a:defRPr sz="2000">
          <a:solidFill>
            <a:srgbClr val="FFFFFF"/>
          </a:solidFill>
          <a:latin typeface="+mn-lt"/>
          <a:ea typeface="+mn-ea"/>
          <a:cs typeface="+mn-cs"/>
        </a:defRPr>
      </a:lvl4pPr>
      <a:lvl5pPr marL="21590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5pPr>
      <a:lvl6pPr marL="26162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6pPr>
      <a:lvl7pPr marL="30734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7pPr>
      <a:lvl8pPr marL="35306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8pPr>
      <a:lvl9pPr marL="39878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tiff"/></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tif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tif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tif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tiff"/></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739775" y="631825"/>
            <a:ext cx="8604250" cy="1262063"/>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b="1" dirty="0" smtClean="0">
                <a:solidFill>
                  <a:srgbClr val="FF0000"/>
                </a:solidFill>
                <a:latin typeface="Arial" charset="0"/>
              </a:rPr>
              <a:t>Original Article</a:t>
            </a:r>
            <a:r>
              <a:rPr lang="en-GB" sz="2800" b="1" dirty="0" smtClean="0">
                <a:solidFill>
                  <a:srgbClr val="FFFFFF"/>
                </a:solidFill>
                <a:latin typeface="Arial" charset="0"/>
              </a:rPr>
              <a:t> </a:t>
            </a:r>
            <a:r>
              <a:rPr lang="en-GB" sz="2800" b="1" dirty="0">
                <a:solidFill>
                  <a:srgbClr val="FFFFFF"/>
                </a:solidFill>
                <a:latin typeface="Arial" charset="0"/>
              </a:rPr>
              <a:t/>
            </a:r>
            <a:br>
              <a:rPr lang="en-GB" sz="2800" b="1" dirty="0">
                <a:solidFill>
                  <a:srgbClr val="FFFFFF"/>
                </a:solidFill>
                <a:latin typeface="Arial" charset="0"/>
              </a:rPr>
            </a:br>
            <a:r>
              <a:rPr lang="en-GB" sz="2800" b="1" dirty="0" smtClean="0">
                <a:solidFill>
                  <a:srgbClr val="FFFFFF"/>
                </a:solidFill>
                <a:latin typeface="Arial" charset="0"/>
              </a:rPr>
              <a:t>Genetics and Pathogenesis of Diffuse Large B-Cell Lymphoma</a:t>
            </a:r>
            <a:endParaRPr lang="en-GB" sz="2800" b="1" dirty="0">
              <a:solidFill>
                <a:srgbClr val="FFFFFF"/>
              </a:solidFill>
              <a:latin typeface="Arial" charset="0"/>
            </a:endParaRPr>
          </a:p>
        </p:txBody>
      </p:sp>
      <p:sp>
        <p:nvSpPr>
          <p:cNvPr id="3074" name="Text Box 2"/>
          <p:cNvSpPr txBox="1">
            <a:spLocks noChangeArrowheads="1"/>
          </p:cNvSpPr>
          <p:nvPr/>
        </p:nvSpPr>
        <p:spPr bwMode="auto">
          <a:xfrm>
            <a:off x="739775" y="2259013"/>
            <a:ext cx="8604250" cy="3021012"/>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err="1" smtClean="0">
                <a:solidFill>
                  <a:srgbClr val="FFFFFF"/>
                </a:solidFill>
                <a:latin typeface="Arial" charset="0"/>
              </a:rPr>
              <a:t>Roland Schmitz, Ph.D., George W. Wright, Ph.D., Da Wei Huang, M.D., Calvin A. Johnson, Ph.D., James D. Phelan, Ph.D., James Q. Wang, Ph.D., Sandrine Roulland, Ph.D., Monica Kasbekar, Ph.D., Ryan M. Young, Ph.D., Arthur L. Shaffer, Ph.D., Daniel J. Hodson, M.D., Ph.D., Wenming Xiao, Ph.D., Xin Yu, M.Sc., Yandan Yang, Ph.D., Hong Zhao, M.Sc., Weihong Xu, M.Sc., Xuelu Liu, M.Sc., Bin Zhou, M.Sc., Wei Du, Ph.D., Wing C. Chan, M.D., Elaine S. Jaffe, M.D., Randy D. Gascoyne, M.D., Joseph M. Connors, M.D., Elias Campo, M.D., Armando Lopez-Guillermo, M.D., Andreas Rosenwald, M.D., German Ott, M.D., Jan Delabie, M.D., Ph.D., Lisa M. Rimsza, M.D., Kevin Tay Kuang Wei, M.D., Andrew D. Zelenetz, M.D., Ph.D., John P. Leonard, M.D., Nancy L. Bartlett, M.D., Bao Tran, M.Sc., Jyoti Shetty, M.Sc., Yongmei Zhao, M.Sc., Dan R. Soppet, Ph.D., Stefania Pittaluga, M.D., Wyndham H. Wilson, M.D., Ph.D., and Louis M. Staudt, M.D., Ph.D.</a:t>
            </a:r>
            <a:endParaRPr lang="en-GB" sz="1800" dirty="0">
              <a:solidFill>
                <a:srgbClr val="FFFFFF"/>
              </a:solidFill>
              <a:latin typeface="Arial" charset="0"/>
            </a:endParaRPr>
          </a:p>
        </p:txBody>
      </p:sp>
      <p:sp>
        <p:nvSpPr>
          <p:cNvPr id="3075" name="Text Box 3"/>
          <p:cNvSpPr txBox="1">
            <a:spLocks noChangeArrowheads="1"/>
          </p:cNvSpPr>
          <p:nvPr/>
        </p:nvSpPr>
        <p:spPr bwMode="auto">
          <a:xfrm>
            <a:off x="738188" y="5641975"/>
            <a:ext cx="8604250" cy="268663"/>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N Engl J Med</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Volume 378(15):1396-1407</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April 12, 2018</a:t>
            </a:r>
            <a:endParaRPr lang="en-GB" sz="1800" dirty="0">
              <a:solidFill>
                <a:srgbClr val="FFFFFF"/>
              </a:solidFill>
              <a:latin typeface="Arial" charset="0"/>
            </a:endParaRPr>
          </a:p>
        </p:txBody>
      </p:sp>
      <p:pic>
        <p:nvPicPr>
          <p:cNvPr id="3076" name="Picture 4"/>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Study Overview</a:t>
            </a:r>
            <a:endParaRPr lang="en-GB" sz="2800" b="1" dirty="0">
              <a:solidFill>
                <a:srgbClr val="FFFFFF"/>
              </a:solidFill>
              <a:latin typeface="Arial" charset="0"/>
            </a:endParaRPr>
          </a:p>
        </p:txBody>
      </p:sp>
      <p:sp>
        <p:nvSpPr>
          <p:cNvPr id="4098"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Gene-expression profiling of 574 cases of diffuse large B-cell lymphoma revealed four new subtypes based on the co-occurrence of mutation patterns.</a:t>
            </a:r>
            <a:endParaRPr lang="en-GB" sz="2000" b="0" dirty="0">
              <a:latin typeface="Arial" charset="0"/>
            </a:endParaRPr>
          </a:p>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The subtypes had prognostic influence beyond the usual clinical prognostic factors and may aid in directing targeted therapy.</a:t>
            </a:r>
            <a:endParaRPr lang="en-GB" sz="2000" b="0" dirty="0">
              <a:latin typeface="Arial" charset="0"/>
            </a:endParaRPr>
          </a:p>
        </p:txBody>
      </p:sp>
      <p:pic>
        <p:nvPicPr>
          <p:cNvPr id="4099"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Relationship between Gene-Expression Subgroups and Genetic Alterations.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1398959" y="6583363"/>
            <a:ext cx="7260483"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Schmitz R et al. N Engl J Med 2018;378:1396-1407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1398959" y="1028700"/>
            <a:ext cx="7260483" cy="5486400"/>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Genetic Aberrations That Distinguish Genetic Subtypes of DLBCL.</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3679546" y="6583363"/>
            <a:ext cx="2699309"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Schmitz R et al. N Engl J Med 2018;378:1396-1407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3679546" y="1028700"/>
            <a:ext cx="2699309" cy="5486400"/>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Gene-Expression Signatures That Distinguish the DLBCL Genetic Subtypes.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571500" y="6583363"/>
            <a:ext cx="8915400"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Schmitz R et al. N Engl J Med 2018;378:1396-1407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571500" y="1862842"/>
            <a:ext cx="8915400" cy="3818117"/>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Relationship between DLBCL Genetic Subtypes and Survival after R-CHOP Chemotherapy.</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923990" y="6583363"/>
            <a:ext cx="4210420"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Schmitz R et al. N Engl J Med 2018;378:1396-1407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923990" y="1028700"/>
            <a:ext cx="4210420" cy="5486400"/>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Genetic Aberrations Targeting Oncogenic Signaling Pathways in DLBCL.</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445890" y="6583363"/>
            <a:ext cx="5166621"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Schmitz R et al. N Engl J Med 2018;378:1396-1407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445890" y="1028700"/>
            <a:ext cx="5166621" cy="5486400"/>
          </a:xfrm>
          <a:prstGeom prst="rect">
            <a:avLst/>
          </a:prstGeom>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Conclusions</a:t>
            </a:r>
            <a:endParaRPr lang="en-GB" sz="2800" b="1" dirty="0">
              <a:solidFill>
                <a:srgbClr val="FFFFFF"/>
              </a:solidFill>
              <a:latin typeface="Arial" charset="0"/>
            </a:endParaRPr>
          </a:p>
        </p:txBody>
      </p:sp>
      <p:sp>
        <p:nvSpPr>
          <p:cNvPr id="10242"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We uncovered genetic subtypes of DLBCL with distinct genotypic, epigenetic, and clinical characteristics, providing a potential nosology for precision-medicine strategies in DLBCL.</a:t>
            </a:r>
            <a:endParaRPr lang="en-GB" sz="2000" b="0" dirty="0">
              <a:latin typeface="Arial" charset="0"/>
            </a:endParaRPr>
          </a:p>
        </p:txBody>
      </p:sp>
      <p:pic>
        <p:nvPicPr>
          <p:cNvPr id="10243"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Gothic"/>
        <a:cs typeface="Gothic"/>
      </a:majorFont>
      <a:minorFont>
        <a:latin typeface="Times New Roman"/>
        <a:ea typeface="Gothic"/>
        <a:cs typeface="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2820</TotalTime>
  <Words>802</Words>
  <Application>Microsoft Office PowerPoint</Application>
  <PresentationFormat>Custom</PresentationFormat>
  <Paragraphs>25</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Bob Starbird</dc:creator>
  <cp:lastModifiedBy>Bender, Ellen</cp:lastModifiedBy>
  <cp:revision>15</cp:revision>
  <dcterms:modified xsi:type="dcterms:W3CDTF">2018-04-17T13:18:44Z</dcterms:modified>
</cp:coreProperties>
</file>