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63" r:id="rId9"/>
  </p:sldIdLst>
  <p:sldSz cx="10080625" cy="7559675"/>
  <p:notesSz cx="7772400" cy="10058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432" autoAdjust="0"/>
  </p:normalViewPr>
  <p:slideViewPr>
    <p:cSldViewPr>
      <p:cViewPr>
        <p:scale>
          <a:sx n="58" d="100"/>
          <a:sy n="58" d="100"/>
        </p:scale>
        <p:origin x="-474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587500" y="1006475"/>
            <a:ext cx="4595813" cy="34480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261726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587500" y="1006475"/>
            <a:ext cx="4595813" cy="3448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74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587500" y="1006475"/>
            <a:ext cx="4595813" cy="3448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74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587500" y="1006475"/>
            <a:ext cx="4595813" cy="3448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74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15900" indent="-215900" eaLnBrk="1">
              <a:lnSpc>
                <a:spcPct val="97000"/>
              </a:lnSpc>
              <a:spcBef>
                <a:spcPct val="0"/>
              </a:spcBef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GB" smtClean="0">
                <a:latin typeface="Arial" charset="0"/>
                <a:ea typeface="Gothic" charset="0"/>
                <a:cs typeface="Gothic" charset="0"/>
              </a:rPr>
              <a:t>Figure 1 Screening, Randomization, and Follow-up of Participants in the Trial. The three-drug regimen consisted of ivermectin plus diethylcarbamazine plus albendazole, and the two-drug regimen consisted of diethylcarbamazine plus albendazole. The term mf denotes microfilariae.</a:t>
            </a:r>
            <a:endParaRPr lang="en-GB" dirty="0">
              <a:latin typeface="Arial" charset="0"/>
              <a:ea typeface="Gothic" charset="0"/>
              <a:cs typeface="Gothic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587500" y="1006475"/>
            <a:ext cx="4595813" cy="3448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74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15900" indent="-215900" eaLnBrk="1">
              <a:lnSpc>
                <a:spcPct val="97000"/>
              </a:lnSpc>
              <a:spcBef>
                <a:spcPct val="0"/>
              </a:spcBef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GB" smtClean="0">
                <a:latin typeface="Arial" charset="0"/>
                <a:ea typeface="Gothic" charset="0"/>
                <a:cs typeface="Gothic" charset="0"/>
              </a:rPr>
              <a:t>Figure 2 Changes in Microfilarial Counts in the Three Treatment Groups. Panel A shows the reductions in microfilarial counts (plotted on a logarithmic scale) at 12, 24, and 36 months after trial initiation. Panel B shows the model-adjusted mean microfilarial counts in each treatment group at 12, 24, and 36 months after trial initiation. The three-drug regimen was more effective in reducing microfilarial counts at 12, 24, and 36 months after trial initiation than the two-drug regimen administered once (P&lt;0.001, P&lt;0.001, and P=0.007, respectively). A negative binomial generalized estimating equation model that was adjusted for baseline microfilarial counts was used.</a:t>
            </a:r>
            <a:endParaRPr lang="en-GB" dirty="0">
              <a:latin typeface="Arial" charset="0"/>
              <a:ea typeface="Gothic" charset="0"/>
              <a:cs typeface="Gothic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587500" y="1006475"/>
            <a:ext cx="4595813" cy="3448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74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15900" indent="-215900" eaLnBrk="1">
              <a:lnSpc>
                <a:spcPct val="97000"/>
              </a:lnSpc>
              <a:spcBef>
                <a:spcPct val="0"/>
              </a:spcBef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GB" smtClean="0">
                <a:latin typeface="Arial" charset="0"/>
                <a:ea typeface="Gothic" charset="0"/>
                <a:cs typeface="Gothic" charset="0"/>
              </a:rPr>
              <a:t>Table 1 Characteristics of the Trial Participants at Baseline.</a:t>
            </a:r>
            <a:endParaRPr lang="en-GB" dirty="0">
              <a:latin typeface="Arial" charset="0"/>
              <a:ea typeface="Gothic" charset="0"/>
              <a:cs typeface="Gothic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587500" y="1006475"/>
            <a:ext cx="4595813" cy="3448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74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15900" indent="-215900" eaLnBrk="1">
              <a:lnSpc>
                <a:spcPct val="97000"/>
              </a:lnSpc>
              <a:spcBef>
                <a:spcPct val="0"/>
              </a:spcBef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GB" smtClean="0">
                <a:latin typeface="Arial" charset="0"/>
                <a:ea typeface="Gothic" charset="0"/>
                <a:cs typeface="Gothic" charset="0"/>
              </a:rPr>
              <a:t>Table 2 Clearance of Microfilaremia after Treatment for Lymphatic Filariasis.</a:t>
            </a:r>
            <a:endParaRPr lang="en-GB" dirty="0">
              <a:latin typeface="Arial" charset="0"/>
              <a:ea typeface="Gothic" charset="0"/>
              <a:cs typeface="Gothic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587500" y="1006475"/>
            <a:ext cx="4595813" cy="3448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74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15900" indent="-215900" eaLnBrk="1">
              <a:lnSpc>
                <a:spcPct val="97000"/>
              </a:lnSpc>
              <a:spcBef>
                <a:spcPct val="0"/>
              </a:spcBef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GB" smtClean="0">
                <a:latin typeface="Arial" charset="0"/>
                <a:ea typeface="Gothic" charset="0"/>
                <a:cs typeface="Gothic" charset="0"/>
              </a:rPr>
              <a:t>Table 3 Adverse Events after Initial Treatment for Lymphatic Filariasis.</a:t>
            </a:r>
            <a:endParaRPr lang="en-GB" dirty="0">
              <a:latin typeface="Arial" charset="0"/>
              <a:ea typeface="Gothic" charset="0"/>
              <a:cs typeface="Gothic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587500" y="1006475"/>
            <a:ext cx="4595813" cy="3448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74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4550" y="627063"/>
            <a:ext cx="2151063" cy="6235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9775" y="627063"/>
            <a:ext cx="6302375" cy="6235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9775" y="2101850"/>
            <a:ext cx="4225925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100" y="2101850"/>
            <a:ext cx="4227513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39775" y="627063"/>
            <a:ext cx="8605838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9775" y="2101850"/>
            <a:ext cx="8605838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2800" b="1">
          <a:solidFill>
            <a:srgbClr val="FFFFFF"/>
          </a:solidFill>
          <a:latin typeface="+mj-lt"/>
          <a:ea typeface="+mj-ea"/>
          <a:cs typeface="+mj-cs"/>
        </a:defRPr>
      </a:lvl1pPr>
      <a:lvl2pPr marL="431800" indent="-215900" algn="l" defTabSz="457200" rtl="0" fontAlgn="base" hangingPunct="0"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6" charset="0"/>
          <a:ea typeface="Gothic" charset="0"/>
          <a:cs typeface="Gothic" charset="0"/>
        </a:defRPr>
      </a:lvl2pPr>
      <a:lvl3pPr marL="647700" indent="-215900" algn="l" defTabSz="457200" rtl="0" fontAlgn="base" hangingPunct="0"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6" charset="0"/>
          <a:ea typeface="Gothic" charset="0"/>
          <a:cs typeface="Gothic" charset="0"/>
        </a:defRPr>
      </a:lvl3pPr>
      <a:lvl4pPr marL="863600" indent="-215900" algn="l" defTabSz="457200" rtl="0" fontAlgn="base" hangingPunct="0"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6" charset="0"/>
          <a:ea typeface="Gothic" charset="0"/>
          <a:cs typeface="Gothic" charset="0"/>
        </a:defRPr>
      </a:lvl4pPr>
      <a:lvl5pPr marL="1079500" indent="-215900" algn="l" defTabSz="457200" rtl="0" fontAlgn="base" hangingPunct="0"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6" charset="0"/>
          <a:ea typeface="Gothic" charset="0"/>
          <a:cs typeface="Gothic" charset="0"/>
        </a:defRPr>
      </a:lvl5pPr>
      <a:lvl6pPr marL="1536700" indent="-215900" algn="l" defTabSz="457200" rtl="0" fontAlgn="base" hangingPunct="0"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6" charset="0"/>
          <a:ea typeface="Gothic" charset="0"/>
          <a:cs typeface="Gothic" charset="0"/>
        </a:defRPr>
      </a:lvl6pPr>
      <a:lvl7pPr marL="1993900" indent="-215900" algn="l" defTabSz="457200" rtl="0" fontAlgn="base" hangingPunct="0"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6" charset="0"/>
          <a:ea typeface="Gothic" charset="0"/>
          <a:cs typeface="Gothic" charset="0"/>
        </a:defRPr>
      </a:lvl7pPr>
      <a:lvl8pPr marL="2451100" indent="-215900" algn="l" defTabSz="457200" rtl="0" fontAlgn="base" hangingPunct="0"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6" charset="0"/>
          <a:ea typeface="Gothic" charset="0"/>
          <a:cs typeface="Gothic" charset="0"/>
        </a:defRPr>
      </a:lvl8pPr>
      <a:lvl9pPr marL="2908300" indent="-215900" algn="l" defTabSz="457200" rtl="0" fontAlgn="base" hangingPunct="0"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6" charset="0"/>
          <a:ea typeface="Gothic" charset="0"/>
          <a:cs typeface="Gothic" charset="0"/>
        </a:defRPr>
      </a:lvl9pPr>
    </p:titleStyle>
    <p:bodyStyle>
      <a:lvl1pPr marL="431800" indent="-323850" algn="l" defTabSz="457200" rtl="0" fontAlgn="base" hangingPunct="0">
        <a:lnSpc>
          <a:spcPct val="97000"/>
        </a:lnSpc>
        <a:spcBef>
          <a:spcPct val="0"/>
        </a:spcBef>
        <a:spcAft>
          <a:spcPts val="888"/>
        </a:spcAft>
        <a:buClr>
          <a:srgbClr val="FFFFFF"/>
        </a:buClr>
        <a:buSzPct val="100000"/>
        <a:buFont typeface="Arial" charset="0"/>
        <a:buChar char="•"/>
        <a:defRPr sz="2000">
          <a:solidFill>
            <a:srgbClr val="FFFFFF"/>
          </a:solidFill>
          <a:latin typeface="+mn-lt"/>
          <a:ea typeface="+mn-ea"/>
          <a:cs typeface="+mn-cs"/>
        </a:defRPr>
      </a:lvl1pPr>
      <a:lvl2pPr marL="863600" indent="-287338" algn="l" defTabSz="457200" rtl="0" fontAlgn="base" hangingPunct="0">
        <a:lnSpc>
          <a:spcPct val="97000"/>
        </a:lnSpc>
        <a:spcBef>
          <a:spcPct val="0"/>
        </a:spcBef>
        <a:spcAft>
          <a:spcPts val="1138"/>
        </a:spcAft>
        <a:buClr>
          <a:srgbClr val="FFFFFF"/>
        </a:buClr>
        <a:buSzPct val="75000"/>
        <a:buFont typeface="StarSymbol" charset="0"/>
        <a:buChar char="–"/>
        <a:defRPr sz="2600">
          <a:solidFill>
            <a:srgbClr val="FFFFFF"/>
          </a:solidFill>
          <a:latin typeface="+mn-lt"/>
          <a:ea typeface="+mn-ea"/>
          <a:cs typeface="+mn-cs"/>
        </a:defRPr>
      </a:lvl2pPr>
      <a:lvl3pPr marL="1295400" indent="-215900" algn="l" defTabSz="457200" rtl="0" fontAlgn="base" hangingPunct="0">
        <a:lnSpc>
          <a:spcPct val="97000"/>
        </a:lnSpc>
        <a:spcBef>
          <a:spcPct val="0"/>
        </a:spcBef>
        <a:spcAft>
          <a:spcPts val="850"/>
        </a:spcAft>
        <a:buClr>
          <a:srgbClr val="FFFFFF"/>
        </a:buClr>
        <a:buSzPct val="45000"/>
        <a:buFont typeface="StarSymbol" charset="0"/>
        <a:buChar char="●"/>
        <a:defRPr sz="2400">
          <a:solidFill>
            <a:srgbClr val="FFFFFF"/>
          </a:solidFill>
          <a:latin typeface="+mn-lt"/>
          <a:ea typeface="+mn-ea"/>
          <a:cs typeface="+mn-cs"/>
        </a:defRPr>
      </a:lvl3pPr>
      <a:lvl4pPr marL="1727200" indent="-215900" algn="l" defTabSz="457200" rtl="0" fontAlgn="base" hangingPunct="0">
        <a:lnSpc>
          <a:spcPct val="97000"/>
        </a:lnSpc>
        <a:spcBef>
          <a:spcPct val="0"/>
        </a:spcBef>
        <a:spcAft>
          <a:spcPts val="575"/>
        </a:spcAft>
        <a:buClr>
          <a:srgbClr val="FFFFFF"/>
        </a:buClr>
        <a:buSzPct val="75000"/>
        <a:buFont typeface="StarSymbol" charset="0"/>
        <a:buChar char="–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159000" indent="-215900" algn="l" defTabSz="457200" rtl="0" fontAlgn="base" hangingPunct="0">
        <a:lnSpc>
          <a:spcPct val="97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buChar char="●"/>
        <a:defRPr sz="2000">
          <a:solidFill>
            <a:srgbClr val="FFFFFF"/>
          </a:solidFill>
          <a:latin typeface="+mn-lt"/>
          <a:ea typeface="+mn-ea"/>
          <a:cs typeface="+mn-cs"/>
        </a:defRPr>
      </a:lvl5pPr>
      <a:lvl6pPr marL="2616200" indent="-215900" algn="l" defTabSz="457200" rtl="0" fontAlgn="base" hangingPunct="0">
        <a:lnSpc>
          <a:spcPct val="97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buChar char="●"/>
        <a:defRPr sz="2000">
          <a:solidFill>
            <a:srgbClr val="FFFFFF"/>
          </a:solidFill>
          <a:latin typeface="+mn-lt"/>
          <a:ea typeface="+mn-ea"/>
          <a:cs typeface="+mn-cs"/>
        </a:defRPr>
      </a:lvl6pPr>
      <a:lvl7pPr marL="3073400" indent="-215900" algn="l" defTabSz="457200" rtl="0" fontAlgn="base" hangingPunct="0">
        <a:lnSpc>
          <a:spcPct val="97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buChar char="●"/>
        <a:defRPr sz="2000">
          <a:solidFill>
            <a:srgbClr val="FFFFFF"/>
          </a:solidFill>
          <a:latin typeface="+mn-lt"/>
          <a:ea typeface="+mn-ea"/>
          <a:cs typeface="+mn-cs"/>
        </a:defRPr>
      </a:lvl7pPr>
      <a:lvl8pPr marL="3530600" indent="-215900" algn="l" defTabSz="457200" rtl="0" fontAlgn="base" hangingPunct="0">
        <a:lnSpc>
          <a:spcPct val="97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buChar char="●"/>
        <a:defRPr sz="2000">
          <a:solidFill>
            <a:srgbClr val="FFFFFF"/>
          </a:solidFill>
          <a:latin typeface="+mn-lt"/>
          <a:ea typeface="+mn-ea"/>
          <a:cs typeface="+mn-cs"/>
        </a:defRPr>
      </a:lvl8pPr>
      <a:lvl9pPr marL="3987800" indent="-215900" algn="l" defTabSz="457200" rtl="0" fontAlgn="base" hangingPunct="0">
        <a:lnSpc>
          <a:spcPct val="97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buChar char="●"/>
        <a:defRPr sz="20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739775" y="631825"/>
            <a:ext cx="860425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1">
              <a:lnSpc>
                <a:spcPct val="97000"/>
              </a:lnSpc>
              <a:buClr>
                <a:srgbClr val="FFFFFF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1800" b="1" dirty="0" smtClean="0">
                <a:solidFill>
                  <a:srgbClr val="FF0000"/>
                </a:solidFill>
                <a:latin typeface="Arial" charset="0"/>
              </a:rPr>
              <a:t>Original Article</a:t>
            </a:r>
            <a:r>
              <a:rPr lang="en-GB" sz="2800" b="1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GB" sz="2800" b="1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en-GB" sz="2800" b="1" dirty="0">
                <a:solidFill>
                  <a:srgbClr val="FFFFFF"/>
                </a:solidFill>
                <a:latin typeface="Arial" charset="0"/>
              </a:rPr>
            </a:br>
            <a:r>
              <a:rPr lang="en-GB" sz="2800" b="1" dirty="0" smtClean="0">
                <a:solidFill>
                  <a:srgbClr val="FFFFFF"/>
                </a:solidFill>
                <a:latin typeface="Arial" charset="0"/>
              </a:rPr>
              <a:t>A Trial of a Triple-Drug Treatment for Lymphatic Filariasis</a:t>
            </a:r>
            <a:endParaRPr lang="en-GB" sz="28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739775" y="2259013"/>
            <a:ext cx="8604250" cy="302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1">
              <a:lnSpc>
                <a:spcPct val="97000"/>
              </a:lnSpc>
              <a:buClr>
                <a:srgbClr val="FFFFFF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1800" dirty="0" err="1" smtClean="0">
                <a:solidFill>
                  <a:srgbClr val="FFFFFF"/>
                </a:solidFill>
                <a:latin typeface="Arial" charset="0"/>
              </a:rPr>
              <a:t>Christopher L. King, M.D., Ph.D., James Suamani, B.S., Nelly Sanuku, B.S., Yao-Chieh Cheng, B.S., Samson Satofan, Brooke Mancuso, M.S.P.H., Charles W. Goss, Ph.D., Leanne J. Robinson, Ph.D., M.P.H., Peter M. Siba, Ph.D., Gary J. Weil, M.D., and James W. Kazura, M.D.</a:t>
            </a:r>
            <a:endParaRPr lang="en-GB" sz="18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738188" y="5641975"/>
            <a:ext cx="8604250" cy="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1">
              <a:lnSpc>
                <a:spcPct val="97000"/>
              </a:lnSpc>
              <a:buClr>
                <a:srgbClr val="FFFFFF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1800" dirty="0" smtClean="0">
                <a:solidFill>
                  <a:srgbClr val="FFFFFF"/>
                </a:solidFill>
                <a:latin typeface="Arial" charset="0"/>
              </a:rPr>
              <a:t>N Engl J Med</a:t>
            </a:r>
            <a:endParaRPr lang="en-GB" sz="1800" dirty="0">
              <a:solidFill>
                <a:srgbClr val="FFFFFF"/>
              </a:solidFill>
              <a:latin typeface="Arial" charset="0"/>
            </a:endParaRPr>
          </a:p>
          <a:p>
            <a:pPr algn="ctr" eaLnBrk="1">
              <a:lnSpc>
                <a:spcPct val="97000"/>
              </a:lnSpc>
              <a:buClr>
                <a:srgbClr val="FFFFFF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1800" dirty="0" smtClean="0">
                <a:solidFill>
                  <a:srgbClr val="FFFFFF"/>
                </a:solidFill>
                <a:latin typeface="Arial" charset="0"/>
              </a:rPr>
              <a:t>Volume 379(19):1801-1810</a:t>
            </a:r>
            <a:endParaRPr lang="en-GB" sz="1800" dirty="0">
              <a:solidFill>
                <a:srgbClr val="FFFFFF"/>
              </a:solidFill>
              <a:latin typeface="Arial" charset="0"/>
            </a:endParaRPr>
          </a:p>
          <a:p>
            <a:pPr algn="ctr" eaLnBrk="1">
              <a:lnSpc>
                <a:spcPct val="97000"/>
              </a:lnSpc>
              <a:buClr>
                <a:srgbClr val="FFFFFF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1800" dirty="0" smtClean="0">
                <a:solidFill>
                  <a:srgbClr val="FFFFFF"/>
                </a:solidFill>
                <a:latin typeface="Arial" charset="0"/>
              </a:rPr>
              <a:t>November 8, 2018</a:t>
            </a:r>
            <a:endParaRPr lang="en-GB" sz="1800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8013" y="6911975"/>
            <a:ext cx="2828925" cy="476250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739775" y="787983"/>
            <a:ext cx="8604250" cy="417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1">
              <a:lnSpc>
                <a:spcPct val="97000"/>
              </a:lnSpc>
              <a:buClr>
                <a:srgbClr val="FFFFFF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2800" b="1" smtClean="0">
                <a:solidFill>
                  <a:srgbClr val="FFFFFF"/>
                </a:solidFill>
                <a:latin typeface="Arial" charset="0"/>
              </a:rPr>
              <a:t>Study Overview</a:t>
            </a:r>
            <a:endParaRPr lang="en-GB" sz="28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/>
          </p:nvPr>
        </p:nvSpPr>
        <p:spPr>
          <a:xfrm>
            <a:off x="739775" y="1549400"/>
            <a:ext cx="8607425" cy="5241925"/>
          </a:xfrm>
          <a:ln/>
        </p:spPr>
        <p:txBody>
          <a:bodyPr anchor="t"/>
          <a:lstStyle/>
          <a:p>
            <a:pPr marL="431800" indent="-323850" algn="l">
              <a:lnSpc>
                <a:spcPct val="92000"/>
              </a:lnSpc>
              <a:spcAft>
                <a:spcPts val="888"/>
              </a:spcAft>
              <a:buSzPct val="100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2000" b="0" i="1" dirty="0" smtClean="0">
                <a:latin typeface="Arial" charset="0"/>
              </a:rPr>
              <a:t>Wuchereria bancrofti</a:t>
            </a:r>
            <a:r>
              <a:rPr lang="en-GB" sz="2000" b="0" dirty="0" smtClean="0">
                <a:latin typeface="Arial" charset="0"/>
              </a:rPr>
              <a:t> and brugia species, major causes of lymphatic filariasis, have infected more than 100 million people worldwide.</a:t>
            </a:r>
            <a:endParaRPr lang="en-GB" sz="2000" b="0" dirty="0">
              <a:latin typeface="Arial" charset="0"/>
            </a:endParaRPr>
          </a:p>
          <a:p>
            <a:pPr marL="431800" indent="-323850" algn="l">
              <a:lnSpc>
                <a:spcPct val="92000"/>
              </a:lnSpc>
              <a:spcAft>
                <a:spcPts val="888"/>
              </a:spcAft>
              <a:buSzPct val="100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2000" b="0" dirty="0" smtClean="0">
                <a:latin typeface="Arial" charset="0"/>
              </a:rPr>
              <a:t>In this trial, a single dose of ivermectin plus diethylcarbamazine plus albendazole cleared microfilaremia in 96% of patients at 1, 2, and 3 years.</a:t>
            </a:r>
            <a:endParaRPr lang="en-GB" sz="2000" b="0" dirty="0">
              <a:latin typeface="Arial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8013" y="6911975"/>
            <a:ext cx="2828925" cy="476250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358775" y="420688"/>
            <a:ext cx="9364663" cy="23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1">
              <a:lnSpc>
                <a:spcPct val="97000"/>
              </a:lnSpc>
              <a:buClr>
                <a:srgbClr val="FFFFFF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1600" b="1" dirty="0" err="1" smtClean="0">
                <a:solidFill>
                  <a:srgbClr val="FFFFFF"/>
                </a:solidFill>
                <a:latin typeface="Arial" charset="0"/>
              </a:rPr>
              <a:t>Screening, Randomization, and Follow-up of Participants in the Trial.</a:t>
            </a:r>
            <a:endParaRPr lang="en-GB" sz="1600" b="1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8013" y="6911975"/>
            <a:ext cx="2828925" cy="476250"/>
          </a:xfrm>
          <a:prstGeom prst="rect">
            <a:avLst/>
          </a:prstGeom>
          <a:noFill/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638697" y="6583363"/>
            <a:ext cx="4781006" cy="179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>
              <a:lnSpc>
                <a:spcPct val="97000"/>
              </a:lnSpc>
              <a:buClr>
                <a:srgbClr val="FFFFFF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sz="1200" b="1" smtClean="0">
                <a:solidFill>
                  <a:srgbClr val="FFFFFF"/>
                </a:solidFill>
                <a:latin typeface="Arial" charset="0"/>
              </a:rPr>
              <a:t>King CL et al. N Engl J Med 2018;379:1801-1810</a:t>
            </a:r>
            <a:endParaRPr lang="en-GB" sz="1200" b="1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6" name="Picture 5" descr="Image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38697" y="1028700"/>
            <a:ext cx="4781006" cy="54864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358775" y="420688"/>
            <a:ext cx="9364663" cy="23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1">
              <a:lnSpc>
                <a:spcPct val="97000"/>
              </a:lnSpc>
              <a:buClr>
                <a:srgbClr val="FFFFFF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1600" b="1" dirty="0" err="1" smtClean="0">
                <a:solidFill>
                  <a:srgbClr val="FFFFFF"/>
                </a:solidFill>
                <a:latin typeface="Arial" charset="0"/>
              </a:rPr>
              <a:t>Changes in Microfilarial Counts in the Three Treatment Groups.</a:t>
            </a:r>
            <a:endParaRPr lang="en-GB" sz="1600" b="1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8013" y="6911975"/>
            <a:ext cx="2828925" cy="476250"/>
          </a:xfrm>
          <a:prstGeom prst="rect">
            <a:avLst/>
          </a:prstGeom>
          <a:noFill/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71500" y="6583363"/>
            <a:ext cx="8915400" cy="179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>
              <a:lnSpc>
                <a:spcPct val="97000"/>
              </a:lnSpc>
              <a:buClr>
                <a:srgbClr val="FFFFFF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sz="1200" b="1" smtClean="0">
                <a:solidFill>
                  <a:srgbClr val="FFFFFF"/>
                </a:solidFill>
                <a:latin typeface="Arial" charset="0"/>
              </a:rPr>
              <a:t>King CL et al. N Engl J Med 2018;379:1801-1810</a:t>
            </a:r>
            <a:endParaRPr lang="en-GB" sz="1200" b="1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6" name="Picture 5" descr="Image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" y="2285354"/>
            <a:ext cx="8915400" cy="297309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358775" y="420688"/>
            <a:ext cx="9364663" cy="23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1">
              <a:lnSpc>
                <a:spcPct val="97000"/>
              </a:lnSpc>
              <a:buClr>
                <a:srgbClr val="FFFFFF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1600" b="1" dirty="0" err="1" smtClean="0">
                <a:solidFill>
                  <a:srgbClr val="FFFFFF"/>
                </a:solidFill>
                <a:latin typeface="Arial" charset="0"/>
              </a:rPr>
              <a:t>Characteristics of the Trial Participants at Baseline.</a:t>
            </a:r>
            <a:endParaRPr lang="en-GB" sz="1600" b="1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8013" y="6911975"/>
            <a:ext cx="2828925" cy="476250"/>
          </a:xfrm>
          <a:prstGeom prst="rect">
            <a:avLst/>
          </a:prstGeom>
          <a:noFill/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467395" y="6583363"/>
            <a:ext cx="7123611" cy="179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>
              <a:lnSpc>
                <a:spcPct val="97000"/>
              </a:lnSpc>
              <a:buClr>
                <a:srgbClr val="FFFFFF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sz="1200" b="1" smtClean="0">
                <a:solidFill>
                  <a:srgbClr val="FFFFFF"/>
                </a:solidFill>
                <a:latin typeface="Arial" charset="0"/>
              </a:rPr>
              <a:t>King CL et al. N Engl J Med 2018;379:1801-1810</a:t>
            </a:r>
            <a:endParaRPr lang="en-GB" sz="1200" b="1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6" name="Picture 5" descr="Image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67395" y="1028700"/>
            <a:ext cx="7123611" cy="54864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358775" y="420688"/>
            <a:ext cx="9364663" cy="23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1">
              <a:lnSpc>
                <a:spcPct val="97000"/>
              </a:lnSpc>
              <a:buClr>
                <a:srgbClr val="FFFFFF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1600" b="1" dirty="0" err="1" smtClean="0">
                <a:solidFill>
                  <a:srgbClr val="FFFFFF"/>
                </a:solidFill>
                <a:latin typeface="Arial" charset="0"/>
              </a:rPr>
              <a:t>Clearance of Microfilaremia after Treatment for Lymphatic Filariasis.</a:t>
            </a:r>
            <a:endParaRPr lang="en-GB" sz="1600" b="1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8013" y="6911975"/>
            <a:ext cx="2828925" cy="476250"/>
          </a:xfrm>
          <a:prstGeom prst="rect">
            <a:avLst/>
          </a:prstGeom>
          <a:noFill/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502243" y="6583363"/>
            <a:ext cx="5053914" cy="179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>
              <a:lnSpc>
                <a:spcPct val="97000"/>
              </a:lnSpc>
              <a:buClr>
                <a:srgbClr val="FFFFFF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sz="1200" b="1" smtClean="0">
                <a:solidFill>
                  <a:srgbClr val="FFFFFF"/>
                </a:solidFill>
                <a:latin typeface="Arial" charset="0"/>
              </a:rPr>
              <a:t>King CL et al. N Engl J Med 2018;379:1801-1810</a:t>
            </a:r>
            <a:endParaRPr lang="en-GB" sz="1200" b="1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6" name="Picture 5" descr="Image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02243" y="1028700"/>
            <a:ext cx="5053914" cy="54864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358775" y="420688"/>
            <a:ext cx="9364663" cy="23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1">
              <a:lnSpc>
                <a:spcPct val="97000"/>
              </a:lnSpc>
              <a:buClr>
                <a:srgbClr val="FFFFFF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1600" b="1" dirty="0" err="1" smtClean="0">
                <a:solidFill>
                  <a:srgbClr val="FFFFFF"/>
                </a:solidFill>
                <a:latin typeface="Arial" charset="0"/>
              </a:rPr>
              <a:t>Adverse Events after Initial Treatment for Lymphatic Filariasis.</a:t>
            </a:r>
            <a:endParaRPr lang="en-GB" sz="1600" b="1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8013" y="6911975"/>
            <a:ext cx="2828925" cy="476250"/>
          </a:xfrm>
          <a:prstGeom prst="rect">
            <a:avLst/>
          </a:prstGeom>
          <a:noFill/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415786" y="6583363"/>
            <a:ext cx="3226828" cy="179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>
              <a:lnSpc>
                <a:spcPct val="97000"/>
              </a:lnSpc>
              <a:buClr>
                <a:srgbClr val="FFFFFF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sz="1200" b="1" smtClean="0">
                <a:solidFill>
                  <a:srgbClr val="FFFFFF"/>
                </a:solidFill>
                <a:latin typeface="Arial" charset="0"/>
              </a:rPr>
              <a:t>King CL et al. N Engl J Med 2018;379:1801-1810</a:t>
            </a:r>
            <a:endParaRPr lang="en-GB" sz="1200" b="1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6" name="Picture 5" descr="Image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15786" y="1028700"/>
            <a:ext cx="3226828" cy="54864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739775" y="787983"/>
            <a:ext cx="8604250" cy="417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1">
              <a:lnSpc>
                <a:spcPct val="97000"/>
              </a:lnSpc>
              <a:buClr>
                <a:srgbClr val="FFFFFF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2800" b="1" smtClean="0">
                <a:solidFill>
                  <a:srgbClr val="FFFFFF"/>
                </a:solidFill>
                <a:latin typeface="Arial" charset="0"/>
              </a:rPr>
              <a:t>Conclusions</a:t>
            </a:r>
            <a:endParaRPr lang="en-GB" sz="28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/>
          </p:nvPr>
        </p:nvSpPr>
        <p:spPr>
          <a:xfrm>
            <a:off x="739775" y="1549400"/>
            <a:ext cx="8607425" cy="5241925"/>
          </a:xfrm>
          <a:ln/>
        </p:spPr>
        <p:txBody>
          <a:bodyPr anchor="t"/>
          <a:lstStyle/>
          <a:p>
            <a:pPr marL="431800" indent="-323850" algn="l">
              <a:lnSpc>
                <a:spcPct val="92000"/>
              </a:lnSpc>
              <a:spcAft>
                <a:spcPts val="888"/>
              </a:spcAft>
              <a:buSzPct val="100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2000" b="0" dirty="0" smtClean="0">
                <a:latin typeface="Arial" charset="0"/>
              </a:rPr>
              <a:t>The three-drug regimen induced clearance of microfilariae from the blood for 3 years in almost all participants who received the treatment and was superior to the two-drug regimen administered once and noninferior to the two-drug regimen administered once a year for 3 years.</a:t>
            </a:r>
            <a:endParaRPr lang="en-GB" sz="2000" b="0" dirty="0">
              <a:latin typeface="Arial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8013" y="6911975"/>
            <a:ext cx="2828925" cy="476250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Gothic"/>
        <a:cs typeface="Gothic"/>
      </a:majorFont>
      <a:minorFont>
        <a:latin typeface="Times New Roman"/>
        <a:ea typeface="Gothic"/>
        <a:cs typeface="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2820</TotalTime>
  <Words>404</Words>
  <Application>Microsoft Office PowerPoint</Application>
  <PresentationFormat>Custom</PresentationFormat>
  <Paragraphs>25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Bob Starbird</dc:creator>
  <cp:lastModifiedBy>Bender, Ellen</cp:lastModifiedBy>
  <cp:revision>15</cp:revision>
  <dcterms:modified xsi:type="dcterms:W3CDTF">2018-11-13T18:40:48Z</dcterms:modified>
</cp:coreProperties>
</file>