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0" autoAdjust="0"/>
    <p:restoredTop sz="94660"/>
  </p:normalViewPr>
  <p:slideViewPr>
    <p:cSldViewPr snapToGrid="0">
      <p:cViewPr>
        <p:scale>
          <a:sx n="160" d="100"/>
          <a:sy n="160" d="100"/>
        </p:scale>
        <p:origin x="200" y="-4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oleObject" Target="../embeddings/oleObject1.bin"/></Relationships>
</file>

<file path=ppt/charts/_rels/chart9.xml.rels><?xml version="1.0" encoding="UTF-8" standalone="yes"?>
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262-4AC3-AC61-7244D66D4DF0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262-4AC3-AC61-7244D66D4DF0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262-4AC3-AC61-7244D66D4DF0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262-4AC3-AC61-7244D66D4DF0}"/>
              </c:ext>
            </c:extLst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262-4AC3-AC61-7244D66D4DF0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262-4AC3-AC61-7244D66D4DF0}"/>
              </c:ext>
            </c:extLst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1262-4AC3-AC61-7244D66D4DF0}"/>
              </c:ext>
            </c:extLst>
          </c:dPt>
          <c:dPt>
            <c:idx val="1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1262-4AC3-AC61-7244D66D4DF0}"/>
              </c:ext>
            </c:extLst>
          </c:dPt>
          <c:dPt>
            <c:idx val="13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1262-4AC3-AC61-7244D66D4DF0}"/>
              </c:ext>
            </c:extLst>
          </c:dPt>
          <c:errBars>
            <c:errBarType val="both"/>
            <c:errValType val="cust"/>
            <c:noEndCap val="0"/>
            <c:plus>
              <c:numRef>
                <c:f>'Liver UPRmt-DS'!$AH$65:$AU$65</c:f>
                <c:numCache>
                  <c:formatCode>General</c:formatCode>
                  <c:ptCount val="14"/>
                  <c:pt idx="0">
                    <c:v>0.133406926391141</c:v>
                  </c:pt>
                  <c:pt idx="1">
                    <c:v>0.0456260580905281</c:v>
                  </c:pt>
                  <c:pt idx="2">
                    <c:v>0.0822273050183637</c:v>
                  </c:pt>
                  <c:pt idx="3">
                    <c:v>0.0968840513495124</c:v>
                  </c:pt>
                  <c:pt idx="5">
                    <c:v>0.119218838081353</c:v>
                  </c:pt>
                  <c:pt idx="6">
                    <c:v>0.179464365551453</c:v>
                  </c:pt>
                  <c:pt idx="7">
                    <c:v>0.330670031796997</c:v>
                  </c:pt>
                  <c:pt idx="8">
                    <c:v>0.40989507343444</c:v>
                  </c:pt>
                  <c:pt idx="10">
                    <c:v>0.205038275956223</c:v>
                  </c:pt>
                  <c:pt idx="11">
                    <c:v>0.114001480566331</c:v>
                  </c:pt>
                  <c:pt idx="12">
                    <c:v>0.139682230962337</c:v>
                  </c:pt>
                  <c:pt idx="13">
                    <c:v>0.195631972350659</c:v>
                  </c:pt>
                </c:numCache>
              </c:numRef>
            </c:plus>
            <c:minus>
              <c:numRef>
                <c:f>'Liver UPRmt-DS'!$AH$65:$AU$65</c:f>
                <c:numCache>
                  <c:formatCode>General</c:formatCode>
                  <c:ptCount val="14"/>
                  <c:pt idx="0">
                    <c:v>0.133406926391141</c:v>
                  </c:pt>
                  <c:pt idx="1">
                    <c:v>0.0456260580905281</c:v>
                  </c:pt>
                  <c:pt idx="2">
                    <c:v>0.0822273050183637</c:v>
                  </c:pt>
                  <c:pt idx="3">
                    <c:v>0.0968840513495124</c:v>
                  </c:pt>
                  <c:pt idx="5">
                    <c:v>0.119218838081353</c:v>
                  </c:pt>
                  <c:pt idx="6">
                    <c:v>0.179464365551453</c:v>
                  </c:pt>
                  <c:pt idx="7">
                    <c:v>0.330670031796997</c:v>
                  </c:pt>
                  <c:pt idx="8">
                    <c:v>0.40989507343444</c:v>
                  </c:pt>
                  <c:pt idx="10">
                    <c:v>0.205038275956223</c:v>
                  </c:pt>
                  <c:pt idx="11">
                    <c:v>0.114001480566331</c:v>
                  </c:pt>
                  <c:pt idx="12">
                    <c:v>0.139682230962337</c:v>
                  </c:pt>
                  <c:pt idx="13">
                    <c:v>0.195631972350659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'Liver UPRmt-DS'!$AH$63:$AU$63</c:f>
              <c:strCache>
                <c:ptCount val="14"/>
                <c:pt idx="0">
                  <c:v>WT</c:v>
                </c:pt>
                <c:pt idx="1">
                  <c:v>KO</c:v>
                </c:pt>
                <c:pt idx="2">
                  <c:v>WT</c:v>
                </c:pt>
                <c:pt idx="3">
                  <c:v>KO</c:v>
                </c:pt>
                <c:pt idx="5">
                  <c:v>WT</c:v>
                </c:pt>
                <c:pt idx="6">
                  <c:v>KO</c:v>
                </c:pt>
                <c:pt idx="7">
                  <c:v>WT</c:v>
                </c:pt>
                <c:pt idx="8">
                  <c:v>KO</c:v>
                </c:pt>
                <c:pt idx="10">
                  <c:v>WT</c:v>
                </c:pt>
                <c:pt idx="11">
                  <c:v>KO</c:v>
                </c:pt>
                <c:pt idx="12">
                  <c:v>WT</c:v>
                </c:pt>
                <c:pt idx="13">
                  <c:v>KO</c:v>
                </c:pt>
              </c:strCache>
            </c:strRef>
          </c:cat>
          <c:val>
            <c:numRef>
              <c:f>'Liver UPRmt-DS'!$AH$64:$AU$64</c:f>
              <c:numCache>
                <c:formatCode>General</c:formatCode>
                <c:ptCount val="14"/>
                <c:pt idx="0">
                  <c:v>1.0</c:v>
                </c:pt>
                <c:pt idx="1">
                  <c:v>1.3902701951306</c:v>
                </c:pt>
                <c:pt idx="2">
                  <c:v>1.400816700303306</c:v>
                </c:pt>
                <c:pt idx="3">
                  <c:v>1.434470932745441</c:v>
                </c:pt>
                <c:pt idx="5">
                  <c:v>1.0</c:v>
                </c:pt>
                <c:pt idx="6">
                  <c:v>2.957619874815879</c:v>
                </c:pt>
                <c:pt idx="7">
                  <c:v>2.598609433315642</c:v>
                </c:pt>
                <c:pt idx="8">
                  <c:v>2.796472887945967</c:v>
                </c:pt>
                <c:pt idx="10">
                  <c:v>1.0</c:v>
                </c:pt>
                <c:pt idx="11">
                  <c:v>1.53995493455823</c:v>
                </c:pt>
                <c:pt idx="12">
                  <c:v>1.316797281060347</c:v>
                </c:pt>
                <c:pt idx="13">
                  <c:v>1.461165415193691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1262-4AC3-AC61-7244D66D4D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-18726032"/>
        <c:axId val="-18786208"/>
      </c:barChart>
      <c:catAx>
        <c:axId val="-18726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2700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18786208"/>
        <c:crosses val="autoZero"/>
        <c:auto val="1"/>
        <c:lblAlgn val="ctr"/>
        <c:lblOffset val="100"/>
        <c:noMultiLvlLbl val="0"/>
      </c:catAx>
      <c:valAx>
        <c:axId val="-18786208"/>
        <c:scaling>
          <c:orientation val="minMax"/>
          <c:max val="4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18726032"/>
        <c:crosses val="autoZero"/>
        <c:crossBetween val="between"/>
        <c:majorUnit val="1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733539064602"/>
          <c:y val="0.102829012355675"/>
          <c:w val="0.861561938088885"/>
          <c:h val="0.69169992477362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F76-437B-A654-98C43532CFE5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F76-437B-A654-98C43532CFE5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F76-437B-A654-98C43532CFE5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F76-437B-A654-98C43532CFE5}"/>
              </c:ext>
            </c:extLst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F76-437B-A654-98C43532CFE5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F76-437B-A654-98C43532CFE5}"/>
              </c:ext>
            </c:extLst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F76-437B-A654-98C43532CFE5}"/>
              </c:ext>
            </c:extLst>
          </c:dPt>
          <c:dPt>
            <c:idx val="1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F76-437B-A654-98C43532CFE5}"/>
              </c:ext>
            </c:extLst>
          </c:dPt>
          <c:dPt>
            <c:idx val="13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F76-437B-A654-98C43532CFE5}"/>
              </c:ext>
            </c:extLst>
          </c:dPt>
          <c:errBars>
            <c:errBarType val="both"/>
            <c:errValType val="cust"/>
            <c:noEndCap val="0"/>
            <c:plus>
              <c:numRef>
                <c:f>'heart UPRmt-DS'!$AA$58:$AN$58</c:f>
                <c:numCache>
                  <c:formatCode>General</c:formatCode>
                  <c:ptCount val="14"/>
                  <c:pt idx="0">
                    <c:v>0.135137746261588</c:v>
                  </c:pt>
                  <c:pt idx="1">
                    <c:v>0.111661493479218</c:v>
                  </c:pt>
                  <c:pt idx="2">
                    <c:v>0.0789067327061575</c:v>
                  </c:pt>
                  <c:pt idx="3">
                    <c:v>0.214042831374003</c:v>
                  </c:pt>
                  <c:pt idx="5">
                    <c:v>0.136784653989715</c:v>
                  </c:pt>
                  <c:pt idx="6">
                    <c:v>0.165746231451241</c:v>
                  </c:pt>
                  <c:pt idx="7">
                    <c:v>0.121904309323759</c:v>
                  </c:pt>
                  <c:pt idx="8">
                    <c:v>0.146643392949693</c:v>
                  </c:pt>
                  <c:pt idx="10">
                    <c:v>0.108785911269923</c:v>
                  </c:pt>
                  <c:pt idx="11">
                    <c:v>0.155144221593164</c:v>
                  </c:pt>
                  <c:pt idx="12">
                    <c:v>0.0860979092049439</c:v>
                  </c:pt>
                  <c:pt idx="13">
                    <c:v>0.0411570872444588</c:v>
                  </c:pt>
                </c:numCache>
              </c:numRef>
            </c:plus>
            <c:minus>
              <c:numRef>
                <c:f>'heart UPRmt-DS'!$AA$58:$AN$58</c:f>
                <c:numCache>
                  <c:formatCode>General</c:formatCode>
                  <c:ptCount val="14"/>
                  <c:pt idx="0">
                    <c:v>0.135137746261588</c:v>
                  </c:pt>
                  <c:pt idx="1">
                    <c:v>0.111661493479218</c:v>
                  </c:pt>
                  <c:pt idx="2">
                    <c:v>0.0789067327061575</c:v>
                  </c:pt>
                  <c:pt idx="3">
                    <c:v>0.214042831374003</c:v>
                  </c:pt>
                  <c:pt idx="5">
                    <c:v>0.136784653989715</c:v>
                  </c:pt>
                  <c:pt idx="6">
                    <c:v>0.165746231451241</c:v>
                  </c:pt>
                  <c:pt idx="7">
                    <c:v>0.121904309323759</c:v>
                  </c:pt>
                  <c:pt idx="8">
                    <c:v>0.146643392949693</c:v>
                  </c:pt>
                  <c:pt idx="10">
                    <c:v>0.108785911269923</c:v>
                  </c:pt>
                  <c:pt idx="11">
                    <c:v>0.155144221593164</c:v>
                  </c:pt>
                  <c:pt idx="12">
                    <c:v>0.0860979092049439</c:v>
                  </c:pt>
                  <c:pt idx="13">
                    <c:v>0.0411570872444588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'heart UPRmt-DS'!$AA$56:$AN$56</c:f>
              <c:strCache>
                <c:ptCount val="14"/>
                <c:pt idx="0">
                  <c:v>WT</c:v>
                </c:pt>
                <c:pt idx="1">
                  <c:v>KO</c:v>
                </c:pt>
                <c:pt idx="2">
                  <c:v>WT</c:v>
                </c:pt>
                <c:pt idx="3">
                  <c:v>KO</c:v>
                </c:pt>
                <c:pt idx="5">
                  <c:v>WT</c:v>
                </c:pt>
                <c:pt idx="6">
                  <c:v>KO</c:v>
                </c:pt>
                <c:pt idx="7">
                  <c:v>WT</c:v>
                </c:pt>
                <c:pt idx="8">
                  <c:v>KO</c:v>
                </c:pt>
                <c:pt idx="10">
                  <c:v>WT</c:v>
                </c:pt>
                <c:pt idx="11">
                  <c:v>KO</c:v>
                </c:pt>
                <c:pt idx="12">
                  <c:v>WT</c:v>
                </c:pt>
                <c:pt idx="13">
                  <c:v>KO</c:v>
                </c:pt>
              </c:strCache>
            </c:strRef>
          </c:cat>
          <c:val>
            <c:numRef>
              <c:f>'heart UPRmt-DS'!$AA$57:$AN$57</c:f>
              <c:numCache>
                <c:formatCode>General</c:formatCode>
                <c:ptCount val="14"/>
                <c:pt idx="0">
                  <c:v>1.0</c:v>
                </c:pt>
                <c:pt idx="1">
                  <c:v>0.948279541101558</c:v>
                </c:pt>
                <c:pt idx="2">
                  <c:v>1.072072772654124</c:v>
                </c:pt>
                <c:pt idx="3">
                  <c:v>1.500386030656727</c:v>
                </c:pt>
                <c:pt idx="5">
                  <c:v>1.0</c:v>
                </c:pt>
                <c:pt idx="6">
                  <c:v>0.919775921680744</c:v>
                </c:pt>
                <c:pt idx="7">
                  <c:v>0.88179177952333</c:v>
                </c:pt>
                <c:pt idx="8">
                  <c:v>1.170946067111297</c:v>
                </c:pt>
                <c:pt idx="10">
                  <c:v>1.0</c:v>
                </c:pt>
                <c:pt idx="11">
                  <c:v>0.78933528718619</c:v>
                </c:pt>
                <c:pt idx="12">
                  <c:v>0.842038846335268</c:v>
                </c:pt>
                <c:pt idx="13">
                  <c:v>1.0300422796146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EF76-437B-A654-98C43532CF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109181696"/>
        <c:axId val="109926624"/>
      </c:barChart>
      <c:catAx>
        <c:axId val="109181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9926624"/>
        <c:crosses val="autoZero"/>
        <c:auto val="1"/>
        <c:lblAlgn val="ctr"/>
        <c:lblOffset val="100"/>
        <c:noMultiLvlLbl val="0"/>
      </c:catAx>
      <c:valAx>
        <c:axId val="1099266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9181696"/>
        <c:crosses val="autoZero"/>
        <c:crossBetween val="between"/>
        <c:majorUnit val="0.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C3C-49FA-B88A-3009BC722904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C3C-49FA-B88A-3009BC722904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C3C-49FA-B88A-3009BC722904}"/>
              </c:ext>
            </c:extLst>
          </c:dPt>
          <c:errBars>
            <c:errBarType val="both"/>
            <c:errValType val="cust"/>
            <c:noEndCap val="0"/>
            <c:plus>
              <c:numRef>
                <c:f>Gastroc!$H$62:$K$62</c:f>
                <c:numCache>
                  <c:formatCode>General</c:formatCode>
                  <c:ptCount val="4"/>
                  <c:pt idx="0">
                    <c:v>0.04556878</c:v>
                  </c:pt>
                  <c:pt idx="1">
                    <c:v>0.05221986</c:v>
                  </c:pt>
                  <c:pt idx="2">
                    <c:v>0.1109693</c:v>
                  </c:pt>
                  <c:pt idx="3">
                    <c:v>0.09746873</c:v>
                  </c:pt>
                </c:numCache>
              </c:numRef>
            </c:plus>
            <c:minus>
              <c:numRef>
                <c:f>Gastroc!$H$62:$K$62</c:f>
                <c:numCache>
                  <c:formatCode>General</c:formatCode>
                  <c:ptCount val="4"/>
                  <c:pt idx="0">
                    <c:v>0.04556878</c:v>
                  </c:pt>
                  <c:pt idx="1">
                    <c:v>0.05221986</c:v>
                  </c:pt>
                  <c:pt idx="2">
                    <c:v>0.1109693</c:v>
                  </c:pt>
                  <c:pt idx="3">
                    <c:v>0.09746873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Gastroc!$B$60:$E$60</c:f>
              <c:strCache>
                <c:ptCount val="4"/>
                <c:pt idx="0">
                  <c:v>WT</c:v>
                </c:pt>
                <c:pt idx="1">
                  <c:v>KO</c:v>
                </c:pt>
                <c:pt idx="2">
                  <c:v>WT</c:v>
                </c:pt>
                <c:pt idx="3">
                  <c:v>KO</c:v>
                </c:pt>
              </c:strCache>
            </c:strRef>
          </c:cat>
          <c:val>
            <c:numRef>
              <c:f>Gastroc!$H$61:$K$61</c:f>
              <c:numCache>
                <c:formatCode>General</c:formatCode>
                <c:ptCount val="4"/>
                <c:pt idx="0">
                  <c:v>1.0</c:v>
                </c:pt>
                <c:pt idx="1">
                  <c:v>0.899807</c:v>
                </c:pt>
                <c:pt idx="2">
                  <c:v>1.186667</c:v>
                </c:pt>
                <c:pt idx="3">
                  <c:v>0.9996017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C3C-49FA-B88A-3009BC722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9709072"/>
        <c:axId val="109967360"/>
      </c:barChart>
      <c:catAx>
        <c:axId val="10970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9967360"/>
        <c:crosses val="autoZero"/>
        <c:auto val="1"/>
        <c:lblAlgn val="ctr"/>
        <c:lblOffset val="100"/>
        <c:noMultiLvlLbl val="0"/>
      </c:catAx>
      <c:valAx>
        <c:axId val="109967360"/>
        <c:scaling>
          <c:orientation val="minMax"/>
          <c:max val="1.5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970907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9760440114585"/>
          <c:y val="0.146462695259568"/>
          <c:w val="0.678856546582945"/>
          <c:h val="0.6235908731829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3AC-4EE0-8CF3-9663AEC11224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3AC-4EE0-8CF3-9663AEC11224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3AC-4EE0-8CF3-9663AEC11224}"/>
              </c:ext>
            </c:extLst>
          </c:dPt>
          <c:errBars>
            <c:errBarType val="both"/>
            <c:errValType val="cust"/>
            <c:noEndCap val="0"/>
            <c:plus>
              <c:numRef>
                <c:f>Gastroc!$N$62:$Q$62</c:f>
                <c:numCache>
                  <c:formatCode>General</c:formatCode>
                  <c:ptCount val="4"/>
                  <c:pt idx="0">
                    <c:v>0.2015484</c:v>
                  </c:pt>
                  <c:pt idx="1">
                    <c:v>0.1922725</c:v>
                  </c:pt>
                  <c:pt idx="2">
                    <c:v>0.2339913</c:v>
                  </c:pt>
                  <c:pt idx="3">
                    <c:v>0.2539869</c:v>
                  </c:pt>
                </c:numCache>
              </c:numRef>
            </c:plus>
            <c:minus>
              <c:numRef>
                <c:f>Gastroc!$N$62:$Q$62</c:f>
                <c:numCache>
                  <c:formatCode>General</c:formatCode>
                  <c:ptCount val="4"/>
                  <c:pt idx="0">
                    <c:v>0.2015484</c:v>
                  </c:pt>
                  <c:pt idx="1">
                    <c:v>0.1922725</c:v>
                  </c:pt>
                  <c:pt idx="2">
                    <c:v>0.2339913</c:v>
                  </c:pt>
                  <c:pt idx="3">
                    <c:v>0.2539869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Gastroc!$B$60:$E$60</c:f>
              <c:strCache>
                <c:ptCount val="4"/>
                <c:pt idx="0">
                  <c:v>WT</c:v>
                </c:pt>
                <c:pt idx="1">
                  <c:v>KO</c:v>
                </c:pt>
                <c:pt idx="2">
                  <c:v>WT</c:v>
                </c:pt>
                <c:pt idx="3">
                  <c:v>KO</c:v>
                </c:pt>
              </c:strCache>
            </c:strRef>
          </c:cat>
          <c:val>
            <c:numRef>
              <c:f>Gastroc!$N$61:$Q$61</c:f>
              <c:numCache>
                <c:formatCode>General</c:formatCode>
                <c:ptCount val="4"/>
                <c:pt idx="0">
                  <c:v>1.0</c:v>
                </c:pt>
                <c:pt idx="1">
                  <c:v>0.9317635</c:v>
                </c:pt>
                <c:pt idx="2">
                  <c:v>1.29332</c:v>
                </c:pt>
                <c:pt idx="3">
                  <c:v>0.955728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3AC-4EE0-8CF3-9663AEC112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0012480"/>
        <c:axId val="-20061280"/>
      </c:barChart>
      <c:catAx>
        <c:axId val="110012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0061280"/>
        <c:crosses val="autoZero"/>
        <c:auto val="1"/>
        <c:lblAlgn val="ctr"/>
        <c:lblOffset val="100"/>
        <c:noMultiLvlLbl val="0"/>
      </c:catAx>
      <c:valAx>
        <c:axId val="-20061280"/>
        <c:scaling>
          <c:orientation val="minMax"/>
          <c:max val="1.6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0012480"/>
        <c:crosses val="autoZero"/>
        <c:crossBetween val="between"/>
        <c:majorUnit val="0.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35-4827-90E5-ECDE381FA295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35-4827-90E5-ECDE381FA295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35-4827-90E5-ECDE381FA295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35-4827-90E5-ECDE381FA295}"/>
              </c:ext>
            </c:extLst>
          </c:dPt>
          <c:errBars>
            <c:errBarType val="both"/>
            <c:errValType val="cust"/>
            <c:noEndCap val="0"/>
            <c:plus>
              <c:numRef>
                <c:f>Gastroc!$B$62:$E$62</c:f>
                <c:numCache>
                  <c:formatCode>General</c:formatCode>
                  <c:ptCount val="4"/>
                  <c:pt idx="0">
                    <c:v>0.1505627</c:v>
                  </c:pt>
                  <c:pt idx="1">
                    <c:v>0.08805648</c:v>
                  </c:pt>
                  <c:pt idx="2">
                    <c:v>0.1956723</c:v>
                  </c:pt>
                  <c:pt idx="3">
                    <c:v>0.1276688</c:v>
                  </c:pt>
                </c:numCache>
              </c:numRef>
            </c:plus>
            <c:minus>
              <c:numRef>
                <c:f>Gastroc!$B$62:$E$62</c:f>
                <c:numCache>
                  <c:formatCode>General</c:formatCode>
                  <c:ptCount val="4"/>
                  <c:pt idx="0">
                    <c:v>0.1505627</c:v>
                  </c:pt>
                  <c:pt idx="1">
                    <c:v>0.08805648</c:v>
                  </c:pt>
                  <c:pt idx="2">
                    <c:v>0.1956723</c:v>
                  </c:pt>
                  <c:pt idx="3">
                    <c:v>0.1276688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Gastroc!$B$60:$E$60</c:f>
              <c:strCache>
                <c:ptCount val="4"/>
                <c:pt idx="0">
                  <c:v>WT</c:v>
                </c:pt>
                <c:pt idx="1">
                  <c:v>KO</c:v>
                </c:pt>
                <c:pt idx="2">
                  <c:v>WT</c:v>
                </c:pt>
                <c:pt idx="3">
                  <c:v>KO</c:v>
                </c:pt>
              </c:strCache>
            </c:strRef>
          </c:cat>
          <c:val>
            <c:numRef>
              <c:f>Gastroc!$B$61:$E$61</c:f>
              <c:numCache>
                <c:formatCode>General</c:formatCode>
                <c:ptCount val="4"/>
                <c:pt idx="0">
                  <c:v>1.0</c:v>
                </c:pt>
                <c:pt idx="1">
                  <c:v>1.220809</c:v>
                </c:pt>
                <c:pt idx="2">
                  <c:v>1.738346</c:v>
                </c:pt>
                <c:pt idx="3">
                  <c:v>1.316176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735-4827-90E5-ECDE381FA2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18660944"/>
        <c:axId val="57523440"/>
      </c:barChart>
      <c:catAx>
        <c:axId val="-18660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7523440"/>
        <c:crosses val="autoZero"/>
        <c:auto val="1"/>
        <c:lblAlgn val="ctr"/>
        <c:lblOffset val="100"/>
        <c:noMultiLvlLbl val="0"/>
      </c:catAx>
      <c:valAx>
        <c:axId val="57523440"/>
        <c:scaling>
          <c:orientation val="minMax"/>
          <c:max val="2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18660944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8511666308611"/>
          <c:y val="0.121748330426886"/>
          <c:w val="0.636660165492102"/>
          <c:h val="0.63497636932011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DB-4FEB-BCC9-D197F07DFE37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2DB-4FEB-BCC9-D197F07DFE37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2DB-4FEB-BCC9-D197F07DFE37}"/>
              </c:ext>
            </c:extLst>
          </c:dPt>
          <c:errBars>
            <c:errBarType val="both"/>
            <c:errValType val="cust"/>
            <c:noEndCap val="0"/>
            <c:plus>
              <c:numRef>
                <c:f>Gastroc!$B$83:$E$83</c:f>
                <c:numCache>
                  <c:formatCode>General</c:formatCode>
                  <c:ptCount val="4"/>
                  <c:pt idx="0">
                    <c:v>0.06004942</c:v>
                  </c:pt>
                  <c:pt idx="1">
                    <c:v>0.04697898</c:v>
                  </c:pt>
                  <c:pt idx="2">
                    <c:v>0.08796146</c:v>
                  </c:pt>
                  <c:pt idx="3">
                    <c:v>0.09493493</c:v>
                  </c:pt>
                </c:numCache>
              </c:numRef>
            </c:plus>
            <c:minus>
              <c:numRef>
                <c:f>Gastroc!$B$83:$E$83</c:f>
                <c:numCache>
                  <c:formatCode>General</c:formatCode>
                  <c:ptCount val="4"/>
                  <c:pt idx="0">
                    <c:v>0.06004942</c:v>
                  </c:pt>
                  <c:pt idx="1">
                    <c:v>0.04697898</c:v>
                  </c:pt>
                  <c:pt idx="2">
                    <c:v>0.08796146</c:v>
                  </c:pt>
                  <c:pt idx="3">
                    <c:v>0.09493493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Gastroc!$B$81:$E$81</c:f>
              <c:strCache>
                <c:ptCount val="4"/>
                <c:pt idx="0">
                  <c:v>WT</c:v>
                </c:pt>
                <c:pt idx="1">
                  <c:v>KO</c:v>
                </c:pt>
                <c:pt idx="2">
                  <c:v>WT</c:v>
                </c:pt>
                <c:pt idx="3">
                  <c:v>KO</c:v>
                </c:pt>
              </c:strCache>
            </c:strRef>
          </c:cat>
          <c:val>
            <c:numRef>
              <c:f>Gastroc!$B$82:$E$82</c:f>
              <c:numCache>
                <c:formatCode>General</c:formatCode>
                <c:ptCount val="4"/>
                <c:pt idx="0">
                  <c:v>1.0</c:v>
                </c:pt>
                <c:pt idx="1">
                  <c:v>1.062013</c:v>
                </c:pt>
                <c:pt idx="2">
                  <c:v>0.7678357</c:v>
                </c:pt>
                <c:pt idx="3">
                  <c:v>0.8315586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2DB-4FEB-BCC9-D197F07DF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6546848"/>
        <c:axId val="116548896"/>
      </c:barChart>
      <c:catAx>
        <c:axId val="116546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6548896"/>
        <c:crosses val="autoZero"/>
        <c:auto val="1"/>
        <c:lblAlgn val="ctr"/>
        <c:lblOffset val="100"/>
        <c:noMultiLvlLbl val="0"/>
      </c:catAx>
      <c:valAx>
        <c:axId val="116548896"/>
        <c:scaling>
          <c:orientation val="minMax"/>
          <c:max val="1.2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6546848"/>
        <c:crosses val="autoZero"/>
        <c:crossBetween val="between"/>
        <c:majorUnit val="0.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A5-44C2-8D77-8BBBACB8074A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A5-44C2-8D77-8BBBACB8074A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A5-44C2-8D77-8BBBACB8074A}"/>
              </c:ext>
            </c:extLst>
          </c:dPt>
          <c:errBars>
            <c:errBarType val="both"/>
            <c:errValType val="cust"/>
            <c:noEndCap val="0"/>
            <c:plus>
              <c:numRef>
                <c:f>Gastroc!$H$83:$K$83</c:f>
                <c:numCache>
                  <c:formatCode>General</c:formatCode>
                  <c:ptCount val="4"/>
                  <c:pt idx="0">
                    <c:v>0.08079053</c:v>
                  </c:pt>
                  <c:pt idx="1">
                    <c:v>0.07062708</c:v>
                  </c:pt>
                  <c:pt idx="2">
                    <c:v>0.09455621</c:v>
                  </c:pt>
                  <c:pt idx="3">
                    <c:v>0.06678525</c:v>
                  </c:pt>
                </c:numCache>
              </c:numRef>
            </c:plus>
            <c:minus>
              <c:numRef>
                <c:f>Gastroc!$H$83:$K$83</c:f>
                <c:numCache>
                  <c:formatCode>General</c:formatCode>
                  <c:ptCount val="4"/>
                  <c:pt idx="0">
                    <c:v>0.08079053</c:v>
                  </c:pt>
                  <c:pt idx="1">
                    <c:v>0.07062708</c:v>
                  </c:pt>
                  <c:pt idx="2">
                    <c:v>0.09455621</c:v>
                  </c:pt>
                  <c:pt idx="3">
                    <c:v>0.06678525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Gastroc!$B$81:$E$81</c:f>
              <c:strCache>
                <c:ptCount val="4"/>
                <c:pt idx="0">
                  <c:v>WT</c:v>
                </c:pt>
                <c:pt idx="1">
                  <c:v>KO</c:v>
                </c:pt>
                <c:pt idx="2">
                  <c:v>WT</c:v>
                </c:pt>
                <c:pt idx="3">
                  <c:v>KO</c:v>
                </c:pt>
              </c:strCache>
            </c:strRef>
          </c:cat>
          <c:val>
            <c:numRef>
              <c:f>Gastroc!$H$82:$K$82</c:f>
              <c:numCache>
                <c:formatCode>General</c:formatCode>
                <c:ptCount val="4"/>
                <c:pt idx="0">
                  <c:v>1.0</c:v>
                </c:pt>
                <c:pt idx="1">
                  <c:v>1.040779</c:v>
                </c:pt>
                <c:pt idx="2">
                  <c:v>0.6398586</c:v>
                </c:pt>
                <c:pt idx="3">
                  <c:v>0.6778362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CA5-44C2-8D77-8BBBACB807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56425936"/>
        <c:axId val="55204352"/>
      </c:barChart>
      <c:catAx>
        <c:axId val="5642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5204352"/>
        <c:crosses val="autoZero"/>
        <c:auto val="1"/>
        <c:lblAlgn val="ctr"/>
        <c:lblOffset val="100"/>
        <c:noMultiLvlLbl val="0"/>
      </c:catAx>
      <c:valAx>
        <c:axId val="55204352"/>
        <c:scaling>
          <c:orientation val="minMax"/>
          <c:max val="1.2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6425936"/>
        <c:crosses val="autoZero"/>
        <c:crossBetween val="between"/>
        <c:majorUnit val="0.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12700" cap="flat" cmpd="sng" algn="ctr">
      <a:noFill/>
      <a:round/>
    </a:ln>
    <a:effectLst/>
  </c:spPr>
  <c:txPr>
    <a:bodyPr/>
    <a:lstStyle/>
    <a:p>
      <a:pPr>
        <a:defRPr sz="9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WT-Young</c:v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PowerPoint]Heart ETC-DS'!$H$38,'[Chart in Microsoft PowerPoint]Heart ETC-DS'!$H$41,'[Chart in Microsoft PowerPoint]Heart ETC-DS'!$H$44,'[Chart in Microsoft PowerPoint]Heart ETC-DS'!$H$47,'[Chart in Microsoft PowerPoint]Heart ETC-DS'!$H$50,'[Chart in Microsoft PowerPoint]Heart ETC-DS'!$H$53,'[Chart in Microsoft PowerPoint]Heart ETC-DS'!$H$56</c:f>
                <c:numCache>
                  <c:formatCode>General</c:formatCode>
                  <c:ptCount val="7"/>
                  <c:pt idx="0">
                    <c:v>0.127941387744709</c:v>
                  </c:pt>
                  <c:pt idx="1">
                    <c:v>0.183127345009999</c:v>
                  </c:pt>
                  <c:pt idx="2">
                    <c:v>0.208093124775023</c:v>
                  </c:pt>
                  <c:pt idx="3">
                    <c:v>0.27119854659024</c:v>
                  </c:pt>
                  <c:pt idx="4">
                    <c:v>0.274800578225351</c:v>
                  </c:pt>
                  <c:pt idx="5">
                    <c:v>0.30425783230235</c:v>
                  </c:pt>
                  <c:pt idx="6">
                    <c:v>0.241861028981895</c:v>
                  </c:pt>
                </c:numCache>
              </c:numRef>
            </c:plus>
            <c:minus>
              <c:numRef>
                <c:f>'[Chart in Microsoft PowerPoint]Heart ETC-DS'!$H$38,'[Chart in Microsoft PowerPoint]Heart ETC-DS'!$H$41,'[Chart in Microsoft PowerPoint]Heart ETC-DS'!$H$44,'[Chart in Microsoft PowerPoint]Heart ETC-DS'!$H$47,'[Chart in Microsoft PowerPoint]Heart ETC-DS'!$H$50,'[Chart in Microsoft PowerPoint]Heart ETC-DS'!$H$53,'[Chart in Microsoft PowerPoint]Heart ETC-DS'!$H$56</c:f>
                <c:numCache>
                  <c:formatCode>General</c:formatCode>
                  <c:ptCount val="7"/>
                  <c:pt idx="0">
                    <c:v>0.127941387744709</c:v>
                  </c:pt>
                  <c:pt idx="1">
                    <c:v>0.183127345009999</c:v>
                  </c:pt>
                  <c:pt idx="2">
                    <c:v>0.208093124775023</c:v>
                  </c:pt>
                  <c:pt idx="3">
                    <c:v>0.27119854659024</c:v>
                  </c:pt>
                  <c:pt idx="4">
                    <c:v>0.274800578225351</c:v>
                  </c:pt>
                  <c:pt idx="5">
                    <c:v>0.30425783230235</c:v>
                  </c:pt>
                  <c:pt idx="6">
                    <c:v>0.241861028981895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'[Chart in Microsoft PowerPoint]Heart ETC-DS'!$L$35:$R$35</c:f>
              <c:strCache>
                <c:ptCount val="7"/>
                <c:pt idx="0">
                  <c:v>NDUF</c:v>
                </c:pt>
                <c:pt idx="1">
                  <c:v>ND1</c:v>
                </c:pt>
                <c:pt idx="2">
                  <c:v>SDHA</c:v>
                </c:pt>
                <c:pt idx="3">
                  <c:v>SDHB</c:v>
                </c:pt>
                <c:pt idx="4">
                  <c:v>Reiske</c:v>
                </c:pt>
                <c:pt idx="5">
                  <c:v>COX2</c:v>
                </c:pt>
                <c:pt idx="6">
                  <c:v>ATPase6</c:v>
                </c:pt>
              </c:strCache>
            </c:strRef>
          </c:cat>
          <c:val>
            <c:numRef>
              <c:f>'[Chart in Microsoft PowerPoint]Heart ETC-DS'!$H$37,'[Chart in Microsoft PowerPoint]Heart ETC-DS'!$H$40,'[Chart in Microsoft PowerPoint]Heart ETC-DS'!$H$43,'[Chart in Microsoft PowerPoint]Heart ETC-DS'!$H$46,'[Chart in Microsoft PowerPoint]Heart ETC-DS'!$H$49,'[Chart in Microsoft PowerPoint]Heart ETC-DS'!$H$52,'[Chart in Microsoft PowerPoint]Heart ETC-DS'!$H$55</c:f>
              <c:numCache>
                <c:formatCode>General</c:formatCode>
                <c:ptCount val="7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6C0-46AE-91A9-F85ED9F3BE3D}"/>
            </c:ext>
          </c:extLst>
        </c:ser>
        <c:ser>
          <c:idx val="1"/>
          <c:order val="1"/>
          <c:tx>
            <c:v>KO-Young</c:v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PowerPoint]Heart ETC-DS'!$I$38,'[Chart in Microsoft PowerPoint]Heart ETC-DS'!$I$41,'[Chart in Microsoft PowerPoint]Heart ETC-DS'!$I$44,'[Chart in Microsoft PowerPoint]Heart ETC-DS'!$I$47,'[Chart in Microsoft PowerPoint]Heart ETC-DS'!$I$50,'[Chart in Microsoft PowerPoint]Heart ETC-DS'!$I$53,'[Chart in Microsoft PowerPoint]Heart ETC-DS'!$I$56</c:f>
                <c:numCache>
                  <c:formatCode>General</c:formatCode>
                  <c:ptCount val="7"/>
                  <c:pt idx="0">
                    <c:v>0.0641790231360877</c:v>
                  </c:pt>
                  <c:pt idx="1">
                    <c:v>0.225914094185695</c:v>
                  </c:pt>
                  <c:pt idx="2">
                    <c:v>0.0559144841470847</c:v>
                  </c:pt>
                  <c:pt idx="3">
                    <c:v>0.0909234289488051</c:v>
                  </c:pt>
                  <c:pt idx="4">
                    <c:v>0.090727907144398</c:v>
                  </c:pt>
                  <c:pt idx="5">
                    <c:v>0.276127885395272</c:v>
                  </c:pt>
                  <c:pt idx="6">
                    <c:v>0.249260064877187</c:v>
                  </c:pt>
                </c:numCache>
              </c:numRef>
            </c:plus>
            <c:minus>
              <c:numRef>
                <c:f>'[Chart in Microsoft PowerPoint]Heart ETC-DS'!$I$38,'[Chart in Microsoft PowerPoint]Heart ETC-DS'!$I$41,'[Chart in Microsoft PowerPoint]Heart ETC-DS'!$I$44,'[Chart in Microsoft PowerPoint]Heart ETC-DS'!$I$47,'[Chart in Microsoft PowerPoint]Heart ETC-DS'!$I$50,'[Chart in Microsoft PowerPoint]Heart ETC-DS'!$I$53,'[Chart in Microsoft PowerPoint]Heart ETC-DS'!$I$56</c:f>
                <c:numCache>
                  <c:formatCode>General</c:formatCode>
                  <c:ptCount val="7"/>
                  <c:pt idx="0">
                    <c:v>0.0641790231360877</c:v>
                  </c:pt>
                  <c:pt idx="1">
                    <c:v>0.225914094185695</c:v>
                  </c:pt>
                  <c:pt idx="2">
                    <c:v>0.0559144841470847</c:v>
                  </c:pt>
                  <c:pt idx="3">
                    <c:v>0.0909234289488051</c:v>
                  </c:pt>
                  <c:pt idx="4">
                    <c:v>0.090727907144398</c:v>
                  </c:pt>
                  <c:pt idx="5">
                    <c:v>0.276127885395272</c:v>
                  </c:pt>
                  <c:pt idx="6">
                    <c:v>0.249260064877187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'[Chart in Microsoft PowerPoint]Heart ETC-DS'!$L$35:$R$35</c:f>
              <c:strCache>
                <c:ptCount val="7"/>
                <c:pt idx="0">
                  <c:v>NDUF</c:v>
                </c:pt>
                <c:pt idx="1">
                  <c:v>ND1</c:v>
                </c:pt>
                <c:pt idx="2">
                  <c:v>SDHA</c:v>
                </c:pt>
                <c:pt idx="3">
                  <c:v>SDHB</c:v>
                </c:pt>
                <c:pt idx="4">
                  <c:v>Reiske</c:v>
                </c:pt>
                <c:pt idx="5">
                  <c:v>COX2</c:v>
                </c:pt>
                <c:pt idx="6">
                  <c:v>ATPase6</c:v>
                </c:pt>
              </c:strCache>
            </c:strRef>
          </c:cat>
          <c:val>
            <c:numRef>
              <c:f>'[Chart in Microsoft PowerPoint]Heart ETC-DS'!$I$37,'[Chart in Microsoft PowerPoint]Heart ETC-DS'!$I$40,'[Chart in Microsoft PowerPoint]Heart ETC-DS'!$I$43,'[Chart in Microsoft PowerPoint]Heart ETC-DS'!$I$46,'[Chart in Microsoft PowerPoint]Heart ETC-DS'!$I$49,'[Chart in Microsoft PowerPoint]Heart ETC-DS'!$I$52,'[Chart in Microsoft PowerPoint]Heart ETC-DS'!$I$55</c:f>
              <c:numCache>
                <c:formatCode>General</c:formatCode>
                <c:ptCount val="7"/>
                <c:pt idx="0">
                  <c:v>0.819917674806719</c:v>
                </c:pt>
                <c:pt idx="1">
                  <c:v>1.099621499690086</c:v>
                </c:pt>
                <c:pt idx="2">
                  <c:v>0.646954154367492</c:v>
                </c:pt>
                <c:pt idx="3">
                  <c:v>0.67244125315771</c:v>
                </c:pt>
                <c:pt idx="4">
                  <c:v>0.60424223651309</c:v>
                </c:pt>
                <c:pt idx="5">
                  <c:v>1.141924603516642</c:v>
                </c:pt>
                <c:pt idx="6">
                  <c:v>1.009865160111297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6C0-46AE-91A9-F85ED9F3BE3D}"/>
            </c:ext>
          </c:extLst>
        </c:ser>
        <c:ser>
          <c:idx val="2"/>
          <c:order val="2"/>
          <c:tx>
            <c:v>WT-Old</c:v>
          </c:tx>
          <c:spPr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PowerPoint]Heart ETC-DS'!$J$38,'[Chart in Microsoft PowerPoint]Heart ETC-DS'!$J$41,'[Chart in Microsoft PowerPoint]Heart ETC-DS'!$J$44,'[Chart in Microsoft PowerPoint]Heart ETC-DS'!$J$47,'[Chart in Microsoft PowerPoint]Heart ETC-DS'!$J$50,'[Chart in Microsoft PowerPoint]Heart ETC-DS'!$J$53,'[Chart in Microsoft PowerPoint]Heart ETC-DS'!$J$56</c:f>
                <c:numCache>
                  <c:formatCode>General</c:formatCode>
                  <c:ptCount val="7"/>
                  <c:pt idx="0">
                    <c:v>0.083129865264955</c:v>
                  </c:pt>
                  <c:pt idx="1">
                    <c:v>0.104374735246469</c:v>
                  </c:pt>
                  <c:pt idx="2">
                    <c:v>0.0669468759158236</c:v>
                  </c:pt>
                  <c:pt idx="3">
                    <c:v>0.116762206510037</c:v>
                  </c:pt>
                  <c:pt idx="4">
                    <c:v>0.139352033211773</c:v>
                  </c:pt>
                  <c:pt idx="5">
                    <c:v>0.11605176237211</c:v>
                  </c:pt>
                  <c:pt idx="6">
                    <c:v>0.0959811779931394</c:v>
                  </c:pt>
                </c:numCache>
              </c:numRef>
            </c:plus>
            <c:minus>
              <c:numRef>
                <c:f>'[Chart in Microsoft PowerPoint]Heart ETC-DS'!$J$38,'[Chart in Microsoft PowerPoint]Heart ETC-DS'!$J$41,'[Chart in Microsoft PowerPoint]Heart ETC-DS'!$J$44,'[Chart in Microsoft PowerPoint]Heart ETC-DS'!$J$47,'[Chart in Microsoft PowerPoint]Heart ETC-DS'!$J$50,'[Chart in Microsoft PowerPoint]Heart ETC-DS'!$J$53,'[Chart in Microsoft PowerPoint]Heart ETC-DS'!$J$56</c:f>
                <c:numCache>
                  <c:formatCode>General</c:formatCode>
                  <c:ptCount val="7"/>
                  <c:pt idx="0">
                    <c:v>0.083129865264955</c:v>
                  </c:pt>
                  <c:pt idx="1">
                    <c:v>0.104374735246469</c:v>
                  </c:pt>
                  <c:pt idx="2">
                    <c:v>0.0669468759158236</c:v>
                  </c:pt>
                  <c:pt idx="3">
                    <c:v>0.116762206510037</c:v>
                  </c:pt>
                  <c:pt idx="4">
                    <c:v>0.139352033211773</c:v>
                  </c:pt>
                  <c:pt idx="5">
                    <c:v>0.11605176237211</c:v>
                  </c:pt>
                  <c:pt idx="6">
                    <c:v>0.0959811779931394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'[Chart in Microsoft PowerPoint]Heart ETC-DS'!$L$35:$R$35</c:f>
              <c:strCache>
                <c:ptCount val="7"/>
                <c:pt idx="0">
                  <c:v>NDUF</c:v>
                </c:pt>
                <c:pt idx="1">
                  <c:v>ND1</c:v>
                </c:pt>
                <c:pt idx="2">
                  <c:v>SDHA</c:v>
                </c:pt>
                <c:pt idx="3">
                  <c:v>SDHB</c:v>
                </c:pt>
                <c:pt idx="4">
                  <c:v>Reiske</c:v>
                </c:pt>
                <c:pt idx="5">
                  <c:v>COX2</c:v>
                </c:pt>
                <c:pt idx="6">
                  <c:v>ATPase6</c:v>
                </c:pt>
              </c:strCache>
            </c:strRef>
          </c:cat>
          <c:val>
            <c:numRef>
              <c:f>'[Chart in Microsoft PowerPoint]Heart ETC-DS'!$J$37,'[Chart in Microsoft PowerPoint]Heart ETC-DS'!$J$40,'[Chart in Microsoft PowerPoint]Heart ETC-DS'!$J$43,'[Chart in Microsoft PowerPoint]Heart ETC-DS'!$J$46,'[Chart in Microsoft PowerPoint]Heart ETC-DS'!$J$49,'[Chart in Microsoft PowerPoint]Heart ETC-DS'!$J$52,'[Chart in Microsoft PowerPoint]Heart ETC-DS'!$J$55</c:f>
              <c:numCache>
                <c:formatCode>General</c:formatCode>
                <c:ptCount val="7"/>
                <c:pt idx="0">
                  <c:v>0.885969165723756</c:v>
                </c:pt>
                <c:pt idx="1">
                  <c:v>0.663017512304193</c:v>
                </c:pt>
                <c:pt idx="2">
                  <c:v>0.671342365580438</c:v>
                </c:pt>
                <c:pt idx="3">
                  <c:v>0.752559652670522</c:v>
                </c:pt>
                <c:pt idx="4">
                  <c:v>0.705161400240197</c:v>
                </c:pt>
                <c:pt idx="5">
                  <c:v>0.664424809310191</c:v>
                </c:pt>
                <c:pt idx="6">
                  <c:v>0.688838876740212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6C0-46AE-91A9-F85ED9F3BE3D}"/>
            </c:ext>
          </c:extLst>
        </c:ser>
        <c:ser>
          <c:idx val="3"/>
          <c:order val="3"/>
          <c:tx>
            <c:v>KO-Old</c:v>
          </c:tx>
          <c:spPr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PowerPoint]Heart ETC-DS'!$K$38,'[Chart in Microsoft PowerPoint]Heart ETC-DS'!$K$41,'[Chart in Microsoft PowerPoint]Heart ETC-DS'!$K$44,'[Chart in Microsoft PowerPoint]Heart ETC-DS'!$K$47,'[Chart in Microsoft PowerPoint]Heart ETC-DS'!$K$50,'[Chart in Microsoft PowerPoint]Heart ETC-DS'!$K$53,'[Chart in Microsoft PowerPoint]Heart ETC-DS'!$K$56</c:f>
                <c:numCache>
                  <c:formatCode>General</c:formatCode>
                  <c:ptCount val="7"/>
                  <c:pt idx="0">
                    <c:v>0.127125825179331</c:v>
                  </c:pt>
                  <c:pt idx="1">
                    <c:v>0.195220043138032</c:v>
                  </c:pt>
                  <c:pt idx="2">
                    <c:v>0.113330961727545</c:v>
                  </c:pt>
                  <c:pt idx="3">
                    <c:v>0.0725525076605654</c:v>
                  </c:pt>
                  <c:pt idx="4">
                    <c:v>0.0926357697910924</c:v>
                  </c:pt>
                  <c:pt idx="5">
                    <c:v>0.273804056167421</c:v>
                  </c:pt>
                  <c:pt idx="6">
                    <c:v>0.210302632884268</c:v>
                  </c:pt>
                </c:numCache>
              </c:numRef>
            </c:plus>
            <c:minus>
              <c:numRef>
                <c:f>'[Chart in Microsoft PowerPoint]Heart ETC-DS'!$K$38,'[Chart in Microsoft PowerPoint]Heart ETC-DS'!$K$41,'[Chart in Microsoft PowerPoint]Heart ETC-DS'!$K$44,'[Chart in Microsoft PowerPoint]Heart ETC-DS'!$K$47,'[Chart in Microsoft PowerPoint]Heart ETC-DS'!$K$50,'[Chart in Microsoft PowerPoint]Heart ETC-DS'!$K$53,'[Chart in Microsoft PowerPoint]Heart ETC-DS'!$K$56</c:f>
                <c:numCache>
                  <c:formatCode>General</c:formatCode>
                  <c:ptCount val="7"/>
                  <c:pt idx="0">
                    <c:v>0.127125825179331</c:v>
                  </c:pt>
                  <c:pt idx="1">
                    <c:v>0.195220043138032</c:v>
                  </c:pt>
                  <c:pt idx="2">
                    <c:v>0.113330961727545</c:v>
                  </c:pt>
                  <c:pt idx="3">
                    <c:v>0.0725525076605654</c:v>
                  </c:pt>
                  <c:pt idx="4">
                    <c:v>0.0926357697910924</c:v>
                  </c:pt>
                  <c:pt idx="5">
                    <c:v>0.273804056167421</c:v>
                  </c:pt>
                  <c:pt idx="6">
                    <c:v>0.210302632884268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'[Chart in Microsoft PowerPoint]Heart ETC-DS'!$L$35:$R$35</c:f>
              <c:strCache>
                <c:ptCount val="7"/>
                <c:pt idx="0">
                  <c:v>NDUF</c:v>
                </c:pt>
                <c:pt idx="1">
                  <c:v>ND1</c:v>
                </c:pt>
                <c:pt idx="2">
                  <c:v>SDHA</c:v>
                </c:pt>
                <c:pt idx="3">
                  <c:v>SDHB</c:v>
                </c:pt>
                <c:pt idx="4">
                  <c:v>Reiske</c:v>
                </c:pt>
                <c:pt idx="5">
                  <c:v>COX2</c:v>
                </c:pt>
                <c:pt idx="6">
                  <c:v>ATPase6</c:v>
                </c:pt>
              </c:strCache>
            </c:strRef>
          </c:cat>
          <c:val>
            <c:numRef>
              <c:f>'[Chart in Microsoft PowerPoint]Heart ETC-DS'!$K$37,'[Chart in Microsoft PowerPoint]Heart ETC-DS'!$K$40,'[Chart in Microsoft PowerPoint]Heart ETC-DS'!$K$43,'[Chart in Microsoft PowerPoint]Heart ETC-DS'!$K$46,'[Chart in Microsoft PowerPoint]Heart ETC-DS'!$K$49,'[Chart in Microsoft PowerPoint]Heart ETC-DS'!$K$52,'[Chart in Microsoft PowerPoint]Heart ETC-DS'!$K$55</c:f>
              <c:numCache>
                <c:formatCode>General</c:formatCode>
                <c:ptCount val="7"/>
                <c:pt idx="0">
                  <c:v>0.991781906285677</c:v>
                </c:pt>
                <c:pt idx="1">
                  <c:v>0.845878512024877</c:v>
                </c:pt>
                <c:pt idx="2">
                  <c:v>0.649657332829391</c:v>
                </c:pt>
                <c:pt idx="3">
                  <c:v>0.782962873953188</c:v>
                </c:pt>
                <c:pt idx="4">
                  <c:v>0.670550017173873</c:v>
                </c:pt>
                <c:pt idx="5">
                  <c:v>0.988870818769099</c:v>
                </c:pt>
                <c:pt idx="6">
                  <c:v>0.800719927906285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6C0-46AE-91A9-F85ED9F3BE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6843840"/>
        <c:axId val="109911744"/>
      </c:barChart>
      <c:catAx>
        <c:axId val="116843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9911744"/>
        <c:crosses val="autoZero"/>
        <c:auto val="1"/>
        <c:lblAlgn val="ctr"/>
        <c:lblOffset val="100"/>
        <c:noMultiLvlLbl val="0"/>
      </c:catAx>
      <c:valAx>
        <c:axId val="109911744"/>
        <c:scaling>
          <c:orientation val="minMax"/>
          <c:max val="1.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6843840"/>
        <c:crosses val="autoZero"/>
        <c:crossBetween val="between"/>
        <c:majorUnit val="0.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WT-Young</c:v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PowerPoint]Liver ETC-DS'!$H$46,'[Chart in Microsoft PowerPoint]Liver ETC-DS'!$H$49,'[Chart in Microsoft PowerPoint]Liver ETC-DS'!$H$52,'[Chart in Microsoft PowerPoint]Liver ETC-DS'!$H$55,'[Chart in Microsoft PowerPoint]Liver ETC-DS'!$H$58,'[Chart in Microsoft PowerPoint]Liver ETC-DS'!$H$61,'[Chart in Microsoft PowerPoint]Liver ETC-DS'!$H$43,'[Chart in Microsoft PowerPoint]Liver ETC-DS'!$H$46,'[Chart in Microsoft PowerPoint]Liver ETC-DS'!$H$49,'[Chart in Microsoft PowerPoint]Liver ETC-DS'!$H$52,'[Chart in Microsoft PowerPoint]Liver ETC-DS'!$H$55,'[Chart in Microsoft PowerPoint]Liver ETC-DS'!$H$58,'[Chart in Microsoft PowerPoint]Liver ETC-DS'!$H$61</c:f>
                <c:numCache>
                  <c:formatCode>General</c:formatCode>
                  <c:ptCount val="13"/>
                  <c:pt idx="0">
                    <c:v>0.102995273367835</c:v>
                  </c:pt>
                  <c:pt idx="1">
                    <c:v>0.235104517657884</c:v>
                  </c:pt>
                  <c:pt idx="2">
                    <c:v>0.163696691602971</c:v>
                  </c:pt>
                  <c:pt idx="3">
                    <c:v>0.195888091261283</c:v>
                  </c:pt>
                  <c:pt idx="4">
                    <c:v>0.184631994084988</c:v>
                  </c:pt>
                  <c:pt idx="5">
                    <c:v>0.271568240165296</c:v>
                  </c:pt>
                  <c:pt idx="6">
                    <c:v>0.198848485238951</c:v>
                  </c:pt>
                  <c:pt idx="7">
                    <c:v>0.102995273367835</c:v>
                  </c:pt>
                  <c:pt idx="8">
                    <c:v>0.235104517657884</c:v>
                  </c:pt>
                  <c:pt idx="9">
                    <c:v>0.163696691602971</c:v>
                  </c:pt>
                  <c:pt idx="10">
                    <c:v>0.195888091261283</c:v>
                  </c:pt>
                  <c:pt idx="11">
                    <c:v>0.184631994084988</c:v>
                  </c:pt>
                  <c:pt idx="12">
                    <c:v>0.271568240165296</c:v>
                  </c:pt>
                </c:numCache>
              </c:numRef>
            </c:plus>
            <c:minus>
              <c:numRef>
                <c:f>'[Chart in Microsoft PowerPoint]Liver ETC-DS'!$H$46,'[Chart in Microsoft PowerPoint]Liver ETC-DS'!$H$49,'[Chart in Microsoft PowerPoint]Liver ETC-DS'!$H$52,'[Chart in Microsoft PowerPoint]Liver ETC-DS'!$H$55,'[Chart in Microsoft PowerPoint]Liver ETC-DS'!$H$58,'[Chart in Microsoft PowerPoint]Liver ETC-DS'!$H$61,'[Chart in Microsoft PowerPoint]Liver ETC-DS'!$H$43,'[Chart in Microsoft PowerPoint]Liver ETC-DS'!$H$46,'[Chart in Microsoft PowerPoint]Liver ETC-DS'!$H$49,'[Chart in Microsoft PowerPoint]Liver ETC-DS'!$H$52,'[Chart in Microsoft PowerPoint]Liver ETC-DS'!$H$55,'[Chart in Microsoft PowerPoint]Liver ETC-DS'!$H$58,'[Chart in Microsoft PowerPoint]Liver ETC-DS'!$H$61</c:f>
                <c:numCache>
                  <c:formatCode>General</c:formatCode>
                  <c:ptCount val="13"/>
                  <c:pt idx="0">
                    <c:v>0.102995273367835</c:v>
                  </c:pt>
                  <c:pt idx="1">
                    <c:v>0.235104517657884</c:v>
                  </c:pt>
                  <c:pt idx="2">
                    <c:v>0.163696691602971</c:v>
                  </c:pt>
                  <c:pt idx="3">
                    <c:v>0.195888091261283</c:v>
                  </c:pt>
                  <c:pt idx="4">
                    <c:v>0.184631994084988</c:v>
                  </c:pt>
                  <c:pt idx="5">
                    <c:v>0.271568240165296</c:v>
                  </c:pt>
                  <c:pt idx="6">
                    <c:v>0.198848485238951</c:v>
                  </c:pt>
                  <c:pt idx="7">
                    <c:v>0.102995273367835</c:v>
                  </c:pt>
                  <c:pt idx="8">
                    <c:v>0.235104517657884</c:v>
                  </c:pt>
                  <c:pt idx="9">
                    <c:v>0.163696691602971</c:v>
                  </c:pt>
                  <c:pt idx="10">
                    <c:v>0.195888091261283</c:v>
                  </c:pt>
                  <c:pt idx="11">
                    <c:v>0.184631994084988</c:v>
                  </c:pt>
                  <c:pt idx="12">
                    <c:v>0.271568240165296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'[Chart in Microsoft PowerPoint]Liver ETC-DS'!$L$41:$R$41</c:f>
              <c:strCache>
                <c:ptCount val="7"/>
                <c:pt idx="0">
                  <c:v>NDUF</c:v>
                </c:pt>
                <c:pt idx="1">
                  <c:v>ND1</c:v>
                </c:pt>
                <c:pt idx="2">
                  <c:v>SDHA</c:v>
                </c:pt>
                <c:pt idx="3">
                  <c:v>SDHB</c:v>
                </c:pt>
                <c:pt idx="4">
                  <c:v>Reiske</c:v>
                </c:pt>
                <c:pt idx="5">
                  <c:v>COX2</c:v>
                </c:pt>
                <c:pt idx="6">
                  <c:v>ATPase6</c:v>
                </c:pt>
              </c:strCache>
            </c:strRef>
          </c:cat>
          <c:val>
            <c:numRef>
              <c:f>'[Chart in Microsoft PowerPoint]Liver ETC-DS'!$H$42,'[Chart in Microsoft PowerPoint]Liver ETC-DS'!$H$45,'[Chart in Microsoft PowerPoint]Liver ETC-DS'!$H$48,'[Chart in Microsoft PowerPoint]Liver ETC-DS'!$H$51,'[Chart in Microsoft PowerPoint]Liver ETC-DS'!$H$54,'[Chart in Microsoft PowerPoint]Liver ETC-DS'!$H$57,'[Chart in Microsoft PowerPoint]Liver ETC-DS'!$H$60</c:f>
              <c:numCache>
                <c:formatCode>General</c:formatCode>
                <c:ptCount val="7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D8-424B-B7D1-79BC83044BAB}"/>
            </c:ext>
          </c:extLst>
        </c:ser>
        <c:ser>
          <c:idx val="1"/>
          <c:order val="1"/>
          <c:tx>
            <c:v>KO-Young</c:v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PowerPoint]Liver ETC-DS'!$I$43,'[Chart in Microsoft PowerPoint]Liver ETC-DS'!$I$46,'[Chart in Microsoft PowerPoint]Liver ETC-DS'!$I$49,'[Chart in Microsoft PowerPoint]Liver ETC-DS'!$I$52,'[Chart in Microsoft PowerPoint]Liver ETC-DS'!$I$55,'[Chart in Microsoft PowerPoint]Liver ETC-DS'!$I$58,'[Chart in Microsoft PowerPoint]Liver ETC-DS'!$I$61</c:f>
                <c:numCache>
                  <c:formatCode>General</c:formatCode>
                  <c:ptCount val="7"/>
                  <c:pt idx="0">
                    <c:v>0.219100787342677</c:v>
                  </c:pt>
                  <c:pt idx="1">
                    <c:v>0.198060607898025</c:v>
                  </c:pt>
                  <c:pt idx="2">
                    <c:v>0.403203355139307</c:v>
                  </c:pt>
                  <c:pt idx="3">
                    <c:v>0.273378875948989</c:v>
                  </c:pt>
                  <c:pt idx="4">
                    <c:v>0.300674826900717</c:v>
                  </c:pt>
                  <c:pt idx="5">
                    <c:v>0.249730239268221</c:v>
                  </c:pt>
                  <c:pt idx="6">
                    <c:v>0.140856275872428</c:v>
                  </c:pt>
                </c:numCache>
              </c:numRef>
            </c:plus>
            <c:minus>
              <c:numRef>
                <c:f>'[Chart in Microsoft PowerPoint]Liver ETC-DS'!$I$43,'[Chart in Microsoft PowerPoint]Liver ETC-DS'!$I$46,'[Chart in Microsoft PowerPoint]Liver ETC-DS'!$I$49,'[Chart in Microsoft PowerPoint]Liver ETC-DS'!$I$52,'[Chart in Microsoft PowerPoint]Liver ETC-DS'!$I$55,'[Chart in Microsoft PowerPoint]Liver ETC-DS'!$I$58,'[Chart in Microsoft PowerPoint]Liver ETC-DS'!$I$61</c:f>
                <c:numCache>
                  <c:formatCode>General</c:formatCode>
                  <c:ptCount val="7"/>
                  <c:pt idx="0">
                    <c:v>0.219100787342677</c:v>
                  </c:pt>
                  <c:pt idx="1">
                    <c:v>0.198060607898025</c:v>
                  </c:pt>
                  <c:pt idx="2">
                    <c:v>0.403203355139307</c:v>
                  </c:pt>
                  <c:pt idx="3">
                    <c:v>0.273378875948989</c:v>
                  </c:pt>
                  <c:pt idx="4">
                    <c:v>0.300674826900717</c:v>
                  </c:pt>
                  <c:pt idx="5">
                    <c:v>0.249730239268221</c:v>
                  </c:pt>
                  <c:pt idx="6">
                    <c:v>0.140856275872428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'[Chart in Microsoft PowerPoint]Liver ETC-DS'!$L$41:$R$41</c:f>
              <c:strCache>
                <c:ptCount val="7"/>
                <c:pt idx="0">
                  <c:v>NDUF</c:v>
                </c:pt>
                <c:pt idx="1">
                  <c:v>ND1</c:v>
                </c:pt>
                <c:pt idx="2">
                  <c:v>SDHA</c:v>
                </c:pt>
                <c:pt idx="3">
                  <c:v>SDHB</c:v>
                </c:pt>
                <c:pt idx="4">
                  <c:v>Reiske</c:v>
                </c:pt>
                <c:pt idx="5">
                  <c:v>COX2</c:v>
                </c:pt>
                <c:pt idx="6">
                  <c:v>ATPase6</c:v>
                </c:pt>
              </c:strCache>
            </c:strRef>
          </c:cat>
          <c:val>
            <c:numRef>
              <c:f>'[Chart in Microsoft PowerPoint]Liver ETC-DS'!$I$42,'[Chart in Microsoft PowerPoint]Liver ETC-DS'!$I$45,'[Chart in Microsoft PowerPoint]Liver ETC-DS'!$I$48,'[Chart in Microsoft PowerPoint]Liver ETC-DS'!$I$51,'[Chart in Microsoft PowerPoint]Liver ETC-DS'!$I$54,'[Chart in Microsoft PowerPoint]Liver ETC-DS'!$I$57,'[Chart in Microsoft PowerPoint]Liver ETC-DS'!$I$60</c:f>
              <c:numCache>
                <c:formatCode>General</c:formatCode>
                <c:ptCount val="7"/>
                <c:pt idx="0">
                  <c:v>3.76476049681724</c:v>
                </c:pt>
                <c:pt idx="1">
                  <c:v>2.209023508228575</c:v>
                </c:pt>
                <c:pt idx="2">
                  <c:v>3.870269161544066</c:v>
                </c:pt>
                <c:pt idx="3">
                  <c:v>3.188603576252591</c:v>
                </c:pt>
                <c:pt idx="4">
                  <c:v>3.507926172786662</c:v>
                </c:pt>
                <c:pt idx="5">
                  <c:v>2.335186552770854</c:v>
                </c:pt>
                <c:pt idx="6">
                  <c:v>1.58059511972731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DD8-424B-B7D1-79BC83044BAB}"/>
            </c:ext>
          </c:extLst>
        </c:ser>
        <c:ser>
          <c:idx val="2"/>
          <c:order val="2"/>
          <c:tx>
            <c:v>WT-Old</c:v>
          </c:tx>
          <c:spPr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PowerPoint]Liver ETC-DS'!$J$43,'[Chart in Microsoft PowerPoint]Liver ETC-DS'!$J$46,'[Chart in Microsoft PowerPoint]Liver ETC-DS'!$J$49,'[Chart in Microsoft PowerPoint]Liver ETC-DS'!$J$52,'[Chart in Microsoft PowerPoint]Liver ETC-DS'!$J$55,'[Chart in Microsoft PowerPoint]Liver ETC-DS'!$J$58,'[Chart in Microsoft PowerPoint]Liver ETC-DS'!$J$61</c:f>
                <c:numCache>
                  <c:formatCode>General</c:formatCode>
                  <c:ptCount val="7"/>
                  <c:pt idx="0">
                    <c:v>0.314030935494292</c:v>
                  </c:pt>
                  <c:pt idx="1">
                    <c:v>0.345811758283564</c:v>
                  </c:pt>
                  <c:pt idx="2">
                    <c:v>0.32206611618828</c:v>
                  </c:pt>
                  <c:pt idx="3">
                    <c:v>0.230144706320025</c:v>
                  </c:pt>
                  <c:pt idx="4">
                    <c:v>0.247535048916886</c:v>
                  </c:pt>
                  <c:pt idx="5">
                    <c:v>0.206039902495015</c:v>
                  </c:pt>
                  <c:pt idx="6">
                    <c:v>0.160333446172295</c:v>
                  </c:pt>
                </c:numCache>
              </c:numRef>
            </c:plus>
            <c:minus>
              <c:numRef>
                <c:f>'[Chart in Microsoft PowerPoint]Liver ETC-DS'!$J$43,'[Chart in Microsoft PowerPoint]Liver ETC-DS'!$J$46,'[Chart in Microsoft PowerPoint]Liver ETC-DS'!$J$49,'[Chart in Microsoft PowerPoint]Liver ETC-DS'!$J$52,'[Chart in Microsoft PowerPoint]Liver ETC-DS'!$J$55,'[Chart in Microsoft PowerPoint]Liver ETC-DS'!$J$58,'[Chart in Microsoft PowerPoint]Liver ETC-DS'!$J$61</c:f>
                <c:numCache>
                  <c:formatCode>General</c:formatCode>
                  <c:ptCount val="7"/>
                  <c:pt idx="0">
                    <c:v>0.314030935494292</c:v>
                  </c:pt>
                  <c:pt idx="1">
                    <c:v>0.345811758283564</c:v>
                  </c:pt>
                  <c:pt idx="2">
                    <c:v>0.32206611618828</c:v>
                  </c:pt>
                  <c:pt idx="3">
                    <c:v>0.230144706320025</c:v>
                  </c:pt>
                  <c:pt idx="4">
                    <c:v>0.247535048916886</c:v>
                  </c:pt>
                  <c:pt idx="5">
                    <c:v>0.206039902495015</c:v>
                  </c:pt>
                  <c:pt idx="6">
                    <c:v>0.160333446172295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'[Chart in Microsoft PowerPoint]Liver ETC-DS'!$L$41:$R$41</c:f>
              <c:strCache>
                <c:ptCount val="7"/>
                <c:pt idx="0">
                  <c:v>NDUF</c:v>
                </c:pt>
                <c:pt idx="1">
                  <c:v>ND1</c:v>
                </c:pt>
                <c:pt idx="2">
                  <c:v>SDHA</c:v>
                </c:pt>
                <c:pt idx="3">
                  <c:v>SDHB</c:v>
                </c:pt>
                <c:pt idx="4">
                  <c:v>Reiske</c:v>
                </c:pt>
                <c:pt idx="5">
                  <c:v>COX2</c:v>
                </c:pt>
                <c:pt idx="6">
                  <c:v>ATPase6</c:v>
                </c:pt>
              </c:strCache>
            </c:strRef>
          </c:cat>
          <c:val>
            <c:numRef>
              <c:f>'[Chart in Microsoft PowerPoint]Liver ETC-DS'!$J$42,'[Chart in Microsoft PowerPoint]Liver ETC-DS'!$J$45,'[Chart in Microsoft PowerPoint]Liver ETC-DS'!$J$48,'[Chart in Microsoft PowerPoint]Liver ETC-DS'!$J$51,'[Chart in Microsoft PowerPoint]Liver ETC-DS'!$J$54,'[Chart in Microsoft PowerPoint]Liver ETC-DS'!$J$57,'[Chart in Microsoft PowerPoint]Liver ETC-DS'!$J$60</c:f>
              <c:numCache>
                <c:formatCode>General</c:formatCode>
                <c:ptCount val="7"/>
                <c:pt idx="0">
                  <c:v>3.270555625473654</c:v>
                </c:pt>
                <c:pt idx="1">
                  <c:v>2.375236716278707</c:v>
                </c:pt>
                <c:pt idx="2">
                  <c:v>3.079183316457834</c:v>
                </c:pt>
                <c:pt idx="3">
                  <c:v>2.329331126039685</c:v>
                </c:pt>
                <c:pt idx="4">
                  <c:v>3.312789996313868</c:v>
                </c:pt>
                <c:pt idx="5">
                  <c:v>2.042202562935501</c:v>
                </c:pt>
                <c:pt idx="6">
                  <c:v>1.320275408185393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DD8-424B-B7D1-79BC83044BAB}"/>
            </c:ext>
          </c:extLst>
        </c:ser>
        <c:ser>
          <c:idx val="3"/>
          <c:order val="3"/>
          <c:tx>
            <c:v>KO-Old</c:v>
          </c:tx>
          <c:spPr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PowerPoint]Liver ETC-DS'!$K$43,'[Chart in Microsoft PowerPoint]Liver ETC-DS'!$K$46,'[Chart in Microsoft PowerPoint]Liver ETC-DS'!$K$49,'[Chart in Microsoft PowerPoint]Liver ETC-DS'!$K$52,'[Chart in Microsoft PowerPoint]Liver ETC-DS'!$K$55,'[Chart in Microsoft PowerPoint]Liver ETC-DS'!$K$58,'[Chart in Microsoft PowerPoint]Liver ETC-DS'!$K$61</c:f>
                <c:numCache>
                  <c:formatCode>General</c:formatCode>
                  <c:ptCount val="7"/>
                  <c:pt idx="0">
                    <c:v>0.403330590338996</c:v>
                  </c:pt>
                  <c:pt idx="1">
                    <c:v>0.140526538856797</c:v>
                  </c:pt>
                  <c:pt idx="2">
                    <c:v>0.263273234454109</c:v>
                  </c:pt>
                  <c:pt idx="3">
                    <c:v>0.271487318342086</c:v>
                  </c:pt>
                  <c:pt idx="4">
                    <c:v>0.247183871056854</c:v>
                  </c:pt>
                  <c:pt idx="5">
                    <c:v>0.118218818138897</c:v>
                  </c:pt>
                  <c:pt idx="6">
                    <c:v>0.132022028821569</c:v>
                  </c:pt>
                </c:numCache>
              </c:numRef>
            </c:plus>
            <c:minus>
              <c:numRef>
                <c:f>'[Chart in Microsoft PowerPoint]Liver ETC-DS'!$K$43,'[Chart in Microsoft PowerPoint]Liver ETC-DS'!$K$46,'[Chart in Microsoft PowerPoint]Liver ETC-DS'!$K$49,'[Chart in Microsoft PowerPoint]Liver ETC-DS'!$K$52,'[Chart in Microsoft PowerPoint]Liver ETC-DS'!$K$55,'[Chart in Microsoft PowerPoint]Liver ETC-DS'!$K$58,'[Chart in Microsoft PowerPoint]Liver ETC-DS'!$K$61</c:f>
                <c:numCache>
                  <c:formatCode>General</c:formatCode>
                  <c:ptCount val="7"/>
                  <c:pt idx="0">
                    <c:v>0.403330590338996</c:v>
                  </c:pt>
                  <c:pt idx="1">
                    <c:v>0.140526538856797</c:v>
                  </c:pt>
                  <c:pt idx="2">
                    <c:v>0.263273234454109</c:v>
                  </c:pt>
                  <c:pt idx="3">
                    <c:v>0.271487318342086</c:v>
                  </c:pt>
                  <c:pt idx="4">
                    <c:v>0.247183871056854</c:v>
                  </c:pt>
                  <c:pt idx="5">
                    <c:v>0.118218818138897</c:v>
                  </c:pt>
                  <c:pt idx="6">
                    <c:v>0.132022028821569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'[Chart in Microsoft PowerPoint]Liver ETC-DS'!$L$41:$R$41</c:f>
              <c:strCache>
                <c:ptCount val="7"/>
                <c:pt idx="0">
                  <c:v>NDUF</c:v>
                </c:pt>
                <c:pt idx="1">
                  <c:v>ND1</c:v>
                </c:pt>
                <c:pt idx="2">
                  <c:v>SDHA</c:v>
                </c:pt>
                <c:pt idx="3">
                  <c:v>SDHB</c:v>
                </c:pt>
                <c:pt idx="4">
                  <c:v>Reiske</c:v>
                </c:pt>
                <c:pt idx="5">
                  <c:v>COX2</c:v>
                </c:pt>
                <c:pt idx="6">
                  <c:v>ATPase6</c:v>
                </c:pt>
              </c:strCache>
            </c:strRef>
          </c:cat>
          <c:val>
            <c:numRef>
              <c:f>'[Chart in Microsoft PowerPoint]Liver ETC-DS'!$K$42,'[Chart in Microsoft PowerPoint]Liver ETC-DS'!$K$45,'[Chart in Microsoft PowerPoint]Liver ETC-DS'!$K$48,'[Chart in Microsoft PowerPoint]Liver ETC-DS'!$K$51,'[Chart in Microsoft PowerPoint]Liver ETC-DS'!$K$54,'[Chart in Microsoft PowerPoint]Liver ETC-DS'!$K$57,'[Chart in Microsoft PowerPoint]Liver ETC-DS'!$K$60</c:f>
              <c:numCache>
                <c:formatCode>General</c:formatCode>
                <c:ptCount val="7"/>
                <c:pt idx="0">
                  <c:v>4.135501570381507</c:v>
                </c:pt>
                <c:pt idx="1">
                  <c:v>2.63699826667192</c:v>
                </c:pt>
                <c:pt idx="2">
                  <c:v>3.713002658824812</c:v>
                </c:pt>
                <c:pt idx="3">
                  <c:v>2.701915720207696</c:v>
                </c:pt>
                <c:pt idx="4">
                  <c:v>3.472150718609941</c:v>
                </c:pt>
                <c:pt idx="5">
                  <c:v>2.138998659179968</c:v>
                </c:pt>
                <c:pt idx="6">
                  <c:v>1.531870890286992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DD8-424B-B7D1-79BC83044B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9089280"/>
        <c:axId val="116834528"/>
      </c:barChart>
      <c:catAx>
        <c:axId val="109089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6834528"/>
        <c:crosses val="autoZero"/>
        <c:auto val="1"/>
        <c:lblAlgn val="ctr"/>
        <c:lblOffset val="100"/>
        <c:noMultiLvlLbl val="0"/>
      </c:catAx>
      <c:valAx>
        <c:axId val="116834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9089280"/>
        <c:crosses val="autoZero"/>
        <c:crossBetween val="between"/>
        <c:majorUnit val="1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61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7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5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1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5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93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017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29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4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53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0A88D-7CF3-4E8A-9771-B856083068D8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0589D-8D54-4FA4-949F-E8F29692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2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20" Type="http://schemas.openxmlformats.org/officeDocument/2006/relationships/chart" Target="../charts/chart9.xml"/><Relationship Id="rId10" Type="http://schemas.microsoft.com/office/2007/relationships/hdphoto" Target="../media/hdphoto3.wdp"/><Relationship Id="rId11" Type="http://schemas.openxmlformats.org/officeDocument/2006/relationships/chart" Target="../charts/chart3.xml"/><Relationship Id="rId12" Type="http://schemas.openxmlformats.org/officeDocument/2006/relationships/chart" Target="../charts/chart4.xml"/><Relationship Id="rId13" Type="http://schemas.openxmlformats.org/officeDocument/2006/relationships/chart" Target="../charts/chart5.xml"/><Relationship Id="rId14" Type="http://schemas.openxmlformats.org/officeDocument/2006/relationships/image" Target="../media/image5.png"/><Relationship Id="rId15" Type="http://schemas.openxmlformats.org/officeDocument/2006/relationships/image" Target="../media/image6.png"/><Relationship Id="rId16" Type="http://schemas.openxmlformats.org/officeDocument/2006/relationships/image" Target="../media/image7.png"/><Relationship Id="rId17" Type="http://schemas.openxmlformats.org/officeDocument/2006/relationships/chart" Target="../charts/chart6.xml"/><Relationship Id="rId18" Type="http://schemas.openxmlformats.org/officeDocument/2006/relationships/chart" Target="../charts/chart7.xml"/><Relationship Id="rId19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Relationship Id="rId4" Type="http://schemas.openxmlformats.org/officeDocument/2006/relationships/image" Target="../media/image1.png"/><Relationship Id="rId5" Type="http://schemas.microsoft.com/office/2007/relationships/hdphoto" Target="../media/hdphoto1.wdp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TextBox 518"/>
          <p:cNvSpPr txBox="1"/>
          <p:nvPr/>
        </p:nvSpPr>
        <p:spPr>
          <a:xfrm>
            <a:off x="349077" y="8463203"/>
            <a:ext cx="625382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 rtl="0" latinLnBrk="1" hangingPunct="0"/>
            <a:r>
              <a:rPr kumimoji="0" lang="en-US" sz="9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Figure S1. 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UPR</a:t>
            </a:r>
            <a:r>
              <a:rPr lang="en-US" sz="9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mt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-associated proteins and mitochondrial ETC complex subunits are induced transcriptionally in 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Surf1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9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/-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mice liver, but not in heart. </a:t>
            </a:r>
            <a:endParaRPr kumimoji="0" lang="en-US" sz="9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747161" y="6905617"/>
            <a:ext cx="29488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F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759104" y="217405"/>
            <a:ext cx="255852" cy="19794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A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759104" y="1325655"/>
            <a:ext cx="255852" cy="19794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B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450" name="TextBox 449"/>
          <p:cNvSpPr txBox="1"/>
          <p:nvPr/>
        </p:nvSpPr>
        <p:spPr>
          <a:xfrm rot="16200000">
            <a:off x="723336" y="620998"/>
            <a:ext cx="77841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Liver</a:t>
            </a:r>
            <a:r>
              <a:rPr kumimoji="0" lang="en-US" sz="9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(</a:t>
            </a:r>
            <a:r>
              <a:rPr kumimoji="0" lang="en-US" sz="9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mRNA</a:t>
            </a:r>
            <a:r>
              <a:rPr kumimoji="0" lang="en-US" sz="9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level)</a:t>
            </a:r>
            <a:endParaRPr kumimoji="0" lang="en-US" sz="9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graphicFrame>
        <p:nvGraphicFramePr>
          <p:cNvPr id="451" name="Chart 450"/>
          <p:cNvGraphicFramePr>
            <a:graphicFrameLocks/>
          </p:cNvGraphicFramePr>
          <p:nvPr>
            <p:extLst/>
          </p:nvPr>
        </p:nvGraphicFramePr>
        <p:xfrm>
          <a:off x="1213125" y="386379"/>
          <a:ext cx="2615367" cy="803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52" name="Group 451"/>
          <p:cNvGrpSpPr/>
          <p:nvPr/>
        </p:nvGrpSpPr>
        <p:grpSpPr>
          <a:xfrm>
            <a:off x="1469673" y="1054253"/>
            <a:ext cx="2231484" cy="244984"/>
            <a:chOff x="641237" y="5378750"/>
            <a:chExt cx="2571941" cy="342819"/>
          </a:xfrm>
        </p:grpSpPr>
        <p:sp>
          <p:nvSpPr>
            <p:cNvPr id="467" name="TextBox 466"/>
            <p:cNvSpPr txBox="1"/>
            <p:nvPr/>
          </p:nvSpPr>
          <p:spPr>
            <a:xfrm>
              <a:off x="641237" y="5378750"/>
              <a:ext cx="490713" cy="3230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Young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468" name="Straight Connector 467"/>
            <p:cNvCxnSpPr/>
            <p:nvPr/>
          </p:nvCxnSpPr>
          <p:spPr>
            <a:xfrm>
              <a:off x="749929" y="5423170"/>
              <a:ext cx="32004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469" name="Group 468"/>
            <p:cNvGrpSpPr/>
            <p:nvPr/>
          </p:nvGrpSpPr>
          <p:grpSpPr>
            <a:xfrm>
              <a:off x="1097669" y="5398557"/>
              <a:ext cx="320809" cy="323012"/>
              <a:chOff x="1198230" y="5713443"/>
              <a:chExt cx="322233" cy="323012"/>
            </a:xfrm>
          </p:grpSpPr>
          <p:sp>
            <p:nvSpPr>
              <p:cNvPr id="484" name="TextBox 483"/>
              <p:cNvSpPr txBox="1"/>
              <p:nvPr/>
            </p:nvSpPr>
            <p:spPr>
              <a:xfrm>
                <a:off x="1205726" y="5713443"/>
                <a:ext cx="314737" cy="3230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i="0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Old</a:t>
                </a:r>
                <a:endParaRPr kumimoji="0" lang="en-US" sz="9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  <p:cxnSp>
            <p:nvCxnSpPr>
              <p:cNvPr id="485" name="Straight Connector 484"/>
              <p:cNvCxnSpPr/>
              <p:nvPr/>
            </p:nvCxnSpPr>
            <p:spPr>
              <a:xfrm>
                <a:off x="1198230" y="5744882"/>
                <a:ext cx="321461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bevel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470" name="Group 469"/>
            <p:cNvGrpSpPr/>
            <p:nvPr/>
          </p:nvGrpSpPr>
          <p:grpSpPr>
            <a:xfrm>
              <a:off x="1509708" y="5384063"/>
              <a:ext cx="799741" cy="324788"/>
              <a:chOff x="694781" y="5694894"/>
              <a:chExt cx="803291" cy="324788"/>
            </a:xfrm>
          </p:grpSpPr>
          <p:grpSp>
            <p:nvGrpSpPr>
              <p:cNvPr id="478" name="Group 477"/>
              <p:cNvGrpSpPr/>
              <p:nvPr/>
            </p:nvGrpSpPr>
            <p:grpSpPr>
              <a:xfrm>
                <a:off x="694781" y="5694894"/>
                <a:ext cx="492892" cy="323012"/>
                <a:chOff x="694781" y="5694894"/>
                <a:chExt cx="492892" cy="323012"/>
              </a:xfrm>
            </p:grpSpPr>
            <p:sp>
              <p:nvSpPr>
                <p:cNvPr id="482" name="TextBox 481"/>
                <p:cNvSpPr txBox="1"/>
                <p:nvPr/>
              </p:nvSpPr>
              <p:spPr>
                <a:xfrm>
                  <a:off x="694781" y="5694894"/>
                  <a:ext cx="492892" cy="3230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i="0" u="none" strike="noStrike" cap="none" spc="0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Arial" panose="020B0604020202020204" pitchFamily="34" charset="0"/>
                      <a:cs typeface="Arial" panose="020B0604020202020204" pitchFamily="34" charset="0"/>
                      <a:sym typeface="Calibri"/>
                    </a:rPr>
                    <a:t>Young</a:t>
                  </a:r>
                  <a:endParaRPr kumimoji="0" lang="en-US" sz="9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endParaRPr>
                </a:p>
              </p:txBody>
            </p:sp>
            <p:cxnSp>
              <p:nvCxnSpPr>
                <p:cNvPr id="483" name="Straight Connector 482"/>
                <p:cNvCxnSpPr/>
                <p:nvPr/>
              </p:nvCxnSpPr>
              <p:spPr>
                <a:xfrm>
                  <a:off x="803515" y="5740770"/>
                  <a:ext cx="321461" cy="0"/>
                </a:xfrm>
                <a:prstGeom prst="line">
                  <a:avLst/>
                </a:prstGeom>
                <a:noFill/>
                <a:ln w="12700" cap="flat">
                  <a:solidFill>
                    <a:schemeClr val="tx1"/>
                  </a:solidFill>
                  <a:prstDash val="solid"/>
                  <a:bevel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479" name="Group 478"/>
              <p:cNvGrpSpPr/>
              <p:nvPr/>
            </p:nvGrpSpPr>
            <p:grpSpPr>
              <a:xfrm>
                <a:off x="1166406" y="5696670"/>
                <a:ext cx="331666" cy="323012"/>
                <a:chOff x="1166406" y="5696670"/>
                <a:chExt cx="331666" cy="323012"/>
              </a:xfrm>
            </p:grpSpPr>
            <p:sp>
              <p:nvSpPr>
                <p:cNvPr id="480" name="TextBox 479"/>
                <p:cNvSpPr txBox="1"/>
                <p:nvPr/>
              </p:nvSpPr>
              <p:spPr>
                <a:xfrm>
                  <a:off x="1166406" y="5696670"/>
                  <a:ext cx="314738" cy="3230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i="0" u="none" strike="noStrike" cap="none" spc="0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Arial" panose="020B0604020202020204" pitchFamily="34" charset="0"/>
                      <a:cs typeface="Arial" panose="020B0604020202020204" pitchFamily="34" charset="0"/>
                      <a:sym typeface="Calibri"/>
                    </a:rPr>
                    <a:t>Old</a:t>
                  </a:r>
                  <a:endParaRPr kumimoji="0" lang="en-US" sz="9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endParaRPr>
                </a:p>
              </p:txBody>
            </p:sp>
            <p:cxnSp>
              <p:nvCxnSpPr>
                <p:cNvPr id="481" name="Straight Connector 480"/>
                <p:cNvCxnSpPr/>
                <p:nvPr/>
              </p:nvCxnSpPr>
              <p:spPr>
                <a:xfrm>
                  <a:off x="1176611" y="5740715"/>
                  <a:ext cx="321461" cy="0"/>
                </a:xfrm>
                <a:prstGeom prst="line">
                  <a:avLst/>
                </a:prstGeom>
                <a:noFill/>
                <a:ln w="12700" cap="flat">
                  <a:solidFill>
                    <a:schemeClr val="tx1"/>
                  </a:solidFill>
                  <a:prstDash val="solid"/>
                  <a:bevel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grpSp>
          <p:nvGrpSpPr>
            <p:cNvPr id="471" name="Group 470"/>
            <p:cNvGrpSpPr/>
            <p:nvPr/>
          </p:nvGrpSpPr>
          <p:grpSpPr>
            <a:xfrm>
              <a:off x="2411358" y="5381780"/>
              <a:ext cx="801820" cy="323896"/>
              <a:chOff x="692594" y="5692535"/>
              <a:chExt cx="805380" cy="323896"/>
            </a:xfrm>
          </p:grpSpPr>
          <p:grpSp>
            <p:nvGrpSpPr>
              <p:cNvPr id="472" name="Group 471"/>
              <p:cNvGrpSpPr/>
              <p:nvPr/>
            </p:nvGrpSpPr>
            <p:grpSpPr>
              <a:xfrm>
                <a:off x="692594" y="5692535"/>
                <a:ext cx="492892" cy="323012"/>
                <a:chOff x="692594" y="5692535"/>
                <a:chExt cx="492892" cy="323012"/>
              </a:xfrm>
            </p:grpSpPr>
            <p:sp>
              <p:nvSpPr>
                <p:cNvPr id="476" name="TextBox 475"/>
                <p:cNvSpPr txBox="1"/>
                <p:nvPr/>
              </p:nvSpPr>
              <p:spPr>
                <a:xfrm>
                  <a:off x="692594" y="5692535"/>
                  <a:ext cx="492892" cy="3230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i="0" u="none" strike="noStrike" cap="none" spc="0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Arial" panose="020B0604020202020204" pitchFamily="34" charset="0"/>
                      <a:cs typeface="Arial" panose="020B0604020202020204" pitchFamily="34" charset="0"/>
                      <a:sym typeface="Calibri"/>
                    </a:rPr>
                    <a:t>Young</a:t>
                  </a:r>
                  <a:endParaRPr kumimoji="0" lang="en-US" sz="9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endParaRPr>
                </a:p>
              </p:txBody>
            </p:sp>
            <p:cxnSp>
              <p:nvCxnSpPr>
                <p:cNvPr id="477" name="Straight Connector 476"/>
                <p:cNvCxnSpPr/>
                <p:nvPr/>
              </p:nvCxnSpPr>
              <p:spPr>
                <a:xfrm>
                  <a:off x="803516" y="5747070"/>
                  <a:ext cx="321461" cy="0"/>
                </a:xfrm>
                <a:prstGeom prst="line">
                  <a:avLst/>
                </a:prstGeom>
                <a:noFill/>
                <a:ln w="12700" cap="flat">
                  <a:solidFill>
                    <a:schemeClr val="tx1"/>
                  </a:solidFill>
                  <a:prstDash val="solid"/>
                  <a:bevel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473" name="Group 472"/>
              <p:cNvGrpSpPr/>
              <p:nvPr/>
            </p:nvGrpSpPr>
            <p:grpSpPr>
              <a:xfrm>
                <a:off x="1176513" y="5693419"/>
                <a:ext cx="321461" cy="323012"/>
                <a:chOff x="1176513" y="5693419"/>
                <a:chExt cx="321461" cy="323012"/>
              </a:xfrm>
            </p:grpSpPr>
            <p:sp>
              <p:nvSpPr>
                <p:cNvPr id="474" name="TextBox 473"/>
                <p:cNvSpPr txBox="1"/>
                <p:nvPr/>
              </p:nvSpPr>
              <p:spPr>
                <a:xfrm>
                  <a:off x="1179874" y="5693419"/>
                  <a:ext cx="314737" cy="3230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i="0" u="none" strike="noStrike" cap="none" spc="0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Arial" panose="020B0604020202020204" pitchFamily="34" charset="0"/>
                      <a:cs typeface="Arial" panose="020B0604020202020204" pitchFamily="34" charset="0"/>
                      <a:sym typeface="Calibri"/>
                    </a:rPr>
                    <a:t>Old</a:t>
                  </a:r>
                  <a:endParaRPr kumimoji="0" lang="en-US" sz="9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endParaRPr>
                </a:p>
              </p:txBody>
            </p:sp>
            <p:cxnSp>
              <p:nvCxnSpPr>
                <p:cNvPr id="475" name="Straight Connector 474"/>
                <p:cNvCxnSpPr/>
                <p:nvPr/>
              </p:nvCxnSpPr>
              <p:spPr>
                <a:xfrm>
                  <a:off x="1176513" y="5747071"/>
                  <a:ext cx="321461" cy="0"/>
                </a:xfrm>
                <a:prstGeom prst="line">
                  <a:avLst/>
                </a:prstGeom>
                <a:noFill/>
                <a:ln w="12700" cap="flat">
                  <a:solidFill>
                    <a:schemeClr val="tx1"/>
                  </a:solidFill>
                  <a:prstDash val="solid"/>
                  <a:bevel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</p:grpSp>
      <p:grpSp>
        <p:nvGrpSpPr>
          <p:cNvPr id="453" name="Group 452"/>
          <p:cNvGrpSpPr/>
          <p:nvPr/>
        </p:nvGrpSpPr>
        <p:grpSpPr>
          <a:xfrm>
            <a:off x="1590698" y="182627"/>
            <a:ext cx="2113901" cy="253684"/>
            <a:chOff x="881251" y="3836430"/>
            <a:chExt cx="2436419" cy="354992"/>
          </a:xfrm>
        </p:grpSpPr>
        <p:sp>
          <p:nvSpPr>
            <p:cNvPr id="461" name="TextBox 460"/>
            <p:cNvSpPr txBox="1"/>
            <p:nvPr/>
          </p:nvSpPr>
          <p:spPr>
            <a:xfrm>
              <a:off x="1021593" y="3868411"/>
              <a:ext cx="657783" cy="3230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ClpP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462" name="Straight Connector 461"/>
            <p:cNvCxnSpPr/>
            <p:nvPr/>
          </p:nvCxnSpPr>
          <p:spPr>
            <a:xfrm>
              <a:off x="881251" y="4157427"/>
              <a:ext cx="68580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63" name="TextBox 462"/>
            <p:cNvSpPr txBox="1"/>
            <p:nvPr/>
          </p:nvSpPr>
          <p:spPr>
            <a:xfrm>
              <a:off x="1878506" y="3836430"/>
              <a:ext cx="657783" cy="3230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Lon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464" name="Straight Connector 463"/>
            <p:cNvCxnSpPr/>
            <p:nvPr/>
          </p:nvCxnSpPr>
          <p:spPr>
            <a:xfrm>
              <a:off x="1697771" y="4157428"/>
              <a:ext cx="68580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65" name="TextBox 464"/>
            <p:cNvSpPr txBox="1"/>
            <p:nvPr/>
          </p:nvSpPr>
          <p:spPr>
            <a:xfrm>
              <a:off x="2659887" y="3838827"/>
              <a:ext cx="657783" cy="3230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Hsp60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466" name="Straight Connector 465"/>
            <p:cNvCxnSpPr/>
            <p:nvPr/>
          </p:nvCxnSpPr>
          <p:spPr>
            <a:xfrm>
              <a:off x="2579803" y="4164269"/>
              <a:ext cx="68580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454" name="Group 453"/>
          <p:cNvGrpSpPr/>
          <p:nvPr/>
        </p:nvGrpSpPr>
        <p:grpSpPr>
          <a:xfrm>
            <a:off x="1622048" y="640915"/>
            <a:ext cx="365079" cy="230072"/>
            <a:chOff x="916890" y="4544302"/>
            <a:chExt cx="420779" cy="321951"/>
          </a:xfrm>
        </p:grpSpPr>
        <p:sp>
          <p:nvSpPr>
            <p:cNvPr id="458" name="TextBox 457"/>
            <p:cNvSpPr txBox="1"/>
            <p:nvPr/>
          </p:nvSpPr>
          <p:spPr>
            <a:xfrm>
              <a:off x="916890" y="4604645"/>
              <a:ext cx="14683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*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459" name="TextBox 458"/>
            <p:cNvSpPr txBox="1"/>
            <p:nvPr/>
          </p:nvSpPr>
          <p:spPr>
            <a:xfrm>
              <a:off x="1107005" y="4544302"/>
              <a:ext cx="230664" cy="2308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#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</p:grpSp>
      <p:grpSp>
        <p:nvGrpSpPr>
          <p:cNvPr id="455" name="Group 454"/>
          <p:cNvGrpSpPr/>
          <p:nvPr/>
        </p:nvGrpSpPr>
        <p:grpSpPr>
          <a:xfrm>
            <a:off x="2413810" y="476552"/>
            <a:ext cx="612843" cy="189086"/>
            <a:chOff x="1789978" y="4161981"/>
            <a:chExt cx="706344" cy="264598"/>
          </a:xfrm>
        </p:grpSpPr>
        <p:sp>
          <p:nvSpPr>
            <p:cNvPr id="456" name="TextBox 455"/>
            <p:cNvSpPr txBox="1"/>
            <p:nvPr/>
          </p:nvSpPr>
          <p:spPr>
            <a:xfrm>
              <a:off x="1789978" y="4164971"/>
              <a:ext cx="14683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*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457" name="TextBox 456"/>
            <p:cNvSpPr txBox="1"/>
            <p:nvPr/>
          </p:nvSpPr>
          <p:spPr>
            <a:xfrm>
              <a:off x="2162954" y="4161981"/>
              <a:ext cx="333368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^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</p:grpSp>
      <p:graphicFrame>
        <p:nvGraphicFramePr>
          <p:cNvPr id="429" name="Chart 428"/>
          <p:cNvGraphicFramePr>
            <a:graphicFrameLocks/>
          </p:cNvGraphicFramePr>
          <p:nvPr>
            <p:extLst/>
          </p:nvPr>
        </p:nvGraphicFramePr>
        <p:xfrm>
          <a:off x="1247989" y="1499726"/>
          <a:ext cx="2498291" cy="886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4" name="TextBox 443"/>
          <p:cNvSpPr txBox="1"/>
          <p:nvPr/>
        </p:nvSpPr>
        <p:spPr>
          <a:xfrm rot="16200000">
            <a:off x="710523" y="1687160"/>
            <a:ext cx="77841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Heart </a:t>
            </a: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(</a:t>
            </a:r>
            <a:r>
              <a:rPr kumimoji="0" lang="en-US" sz="9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mRNA</a:t>
            </a:r>
            <a:r>
              <a:rPr kumimoji="0" lang="en-US" sz="9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level)</a:t>
            </a:r>
            <a:endParaRPr kumimoji="0" lang="en-US" sz="9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grpSp>
        <p:nvGrpSpPr>
          <p:cNvPr id="365" name="Group 364"/>
          <p:cNvGrpSpPr/>
          <p:nvPr/>
        </p:nvGrpSpPr>
        <p:grpSpPr>
          <a:xfrm>
            <a:off x="1545803" y="1323050"/>
            <a:ext cx="2222514" cy="232122"/>
            <a:chOff x="814060" y="3889438"/>
            <a:chExt cx="2561602" cy="324819"/>
          </a:xfrm>
        </p:grpSpPr>
        <p:sp>
          <p:nvSpPr>
            <p:cNvPr id="366" name="TextBox 365"/>
            <p:cNvSpPr txBox="1"/>
            <p:nvPr/>
          </p:nvSpPr>
          <p:spPr>
            <a:xfrm>
              <a:off x="960738" y="3889438"/>
              <a:ext cx="657783" cy="3230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ClpP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367" name="Straight Connector 366"/>
            <p:cNvCxnSpPr/>
            <p:nvPr/>
          </p:nvCxnSpPr>
          <p:spPr>
            <a:xfrm>
              <a:off x="814060" y="4160190"/>
              <a:ext cx="63725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70" name="TextBox 369"/>
            <p:cNvSpPr txBox="1"/>
            <p:nvPr/>
          </p:nvSpPr>
          <p:spPr>
            <a:xfrm>
              <a:off x="1923813" y="3890387"/>
              <a:ext cx="657783" cy="3230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Lon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371" name="Straight Connector 370"/>
            <p:cNvCxnSpPr/>
            <p:nvPr/>
          </p:nvCxnSpPr>
          <p:spPr>
            <a:xfrm>
              <a:off x="1753429" y="4157428"/>
              <a:ext cx="63725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72" name="TextBox 371"/>
            <p:cNvSpPr txBox="1"/>
            <p:nvPr/>
          </p:nvSpPr>
          <p:spPr>
            <a:xfrm>
              <a:off x="2717879" y="3891246"/>
              <a:ext cx="657783" cy="3230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Hsp60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373" name="Straight Connector 372"/>
            <p:cNvCxnSpPr/>
            <p:nvPr/>
          </p:nvCxnSpPr>
          <p:spPr>
            <a:xfrm>
              <a:off x="2603657" y="4164269"/>
              <a:ext cx="63725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358" name="TextBox 357"/>
          <p:cNvSpPr txBox="1"/>
          <p:nvPr/>
        </p:nvSpPr>
        <p:spPr>
          <a:xfrm>
            <a:off x="2575080" y="442601"/>
            <a:ext cx="200130" cy="164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#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3194612" y="652534"/>
            <a:ext cx="303483" cy="1869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*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1912010" y="1518872"/>
            <a:ext cx="195776" cy="164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^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1978098" y="1497061"/>
            <a:ext cx="170512" cy="15395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@</a:t>
            </a:r>
            <a:endParaRPr kumimoji="0" lang="en-US" sz="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2092181" y="1505678"/>
            <a:ext cx="139914" cy="15395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&amp;</a:t>
            </a:r>
            <a:endParaRPr kumimoji="0" lang="en-US" sz="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491" name="TextBox 490"/>
          <p:cNvSpPr txBox="1"/>
          <p:nvPr/>
        </p:nvSpPr>
        <p:spPr>
          <a:xfrm>
            <a:off x="763467" y="2330478"/>
            <a:ext cx="24699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C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492" name="TextBox 491"/>
          <p:cNvSpPr txBox="1"/>
          <p:nvPr/>
        </p:nvSpPr>
        <p:spPr>
          <a:xfrm>
            <a:off x="763467" y="3483571"/>
            <a:ext cx="24699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grpSp>
        <p:nvGrpSpPr>
          <p:cNvPr id="534" name="Group 533"/>
          <p:cNvGrpSpPr/>
          <p:nvPr/>
        </p:nvGrpSpPr>
        <p:grpSpPr>
          <a:xfrm>
            <a:off x="1238125" y="3978395"/>
            <a:ext cx="1371672" cy="850575"/>
            <a:chOff x="879040" y="657166"/>
            <a:chExt cx="1637612" cy="1055712"/>
          </a:xfrm>
        </p:grpSpPr>
        <p:pic>
          <p:nvPicPr>
            <p:cNvPr id="566" name="Picture 565"/>
            <p:cNvPicPr>
              <a:picLocks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 l="74700" b="25269"/>
            <a:stretch/>
          </p:blipFill>
          <p:spPr>
            <a:xfrm>
              <a:off x="879040" y="944646"/>
              <a:ext cx="995764" cy="17697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567" name="Picture 566"/>
            <p:cNvPicPr>
              <a:picLocks/>
            </p:cNvPicPr>
            <p:nvPr/>
          </p:nvPicPr>
          <p:blipFill rotWithShape="1">
            <a:blip r:embed="rId6"/>
            <a:srcRect l="74046"/>
            <a:stretch/>
          </p:blipFill>
          <p:spPr>
            <a:xfrm>
              <a:off x="879040" y="1458636"/>
              <a:ext cx="991981" cy="22134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568" name="TextBox 567"/>
            <p:cNvSpPr txBox="1"/>
            <p:nvPr/>
          </p:nvSpPr>
          <p:spPr>
            <a:xfrm>
              <a:off x="1798595" y="1426375"/>
              <a:ext cx="718057" cy="2865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</a:p>
          </p:txBody>
        </p:sp>
        <p:sp>
          <p:nvSpPr>
            <p:cNvPr id="569" name="TextBox 568"/>
            <p:cNvSpPr txBox="1"/>
            <p:nvPr/>
          </p:nvSpPr>
          <p:spPr>
            <a:xfrm>
              <a:off x="1810400" y="892633"/>
              <a:ext cx="450124" cy="2865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Lon</a:t>
              </a:r>
            </a:p>
          </p:txBody>
        </p:sp>
        <p:sp>
          <p:nvSpPr>
            <p:cNvPr id="570" name="TextBox 569"/>
            <p:cNvSpPr txBox="1"/>
            <p:nvPr/>
          </p:nvSpPr>
          <p:spPr>
            <a:xfrm>
              <a:off x="1786071" y="657166"/>
              <a:ext cx="534331" cy="2865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ClpP</a:t>
              </a:r>
            </a:p>
          </p:txBody>
        </p:sp>
        <p:pic>
          <p:nvPicPr>
            <p:cNvPr id="571" name="Picture 570"/>
            <p:cNvPicPr>
              <a:picLocks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 l="24881" t="35529" r="49344" b="2454"/>
            <a:stretch/>
          </p:blipFill>
          <p:spPr>
            <a:xfrm>
              <a:off x="879040" y="726781"/>
              <a:ext cx="991983" cy="15423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572" name="Picture 571"/>
            <p:cNvPicPr>
              <a:picLocks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 l="25268" t="9718" r="49732" b="1133"/>
            <a:stretch/>
          </p:blipFill>
          <p:spPr>
            <a:xfrm>
              <a:off x="879040" y="1195430"/>
              <a:ext cx="991981" cy="194365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573" name="TextBox 572"/>
            <p:cNvSpPr txBox="1"/>
            <p:nvPr/>
          </p:nvSpPr>
          <p:spPr>
            <a:xfrm>
              <a:off x="1789882" y="1153860"/>
              <a:ext cx="633849" cy="2865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Hsp60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535" name="Chart 534"/>
          <p:cNvGraphicFramePr>
            <a:graphicFrameLocks/>
          </p:cNvGraphicFramePr>
          <p:nvPr>
            <p:extLst/>
          </p:nvPr>
        </p:nvGraphicFramePr>
        <p:xfrm>
          <a:off x="3940303" y="3951050"/>
          <a:ext cx="1155933" cy="805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536" name="TextBox 535"/>
          <p:cNvSpPr txBox="1"/>
          <p:nvPr/>
        </p:nvSpPr>
        <p:spPr>
          <a:xfrm>
            <a:off x="4405500" y="3753230"/>
            <a:ext cx="3770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Lon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37" name="Chart 536"/>
          <p:cNvGraphicFramePr>
            <a:graphicFrameLocks/>
          </p:cNvGraphicFramePr>
          <p:nvPr>
            <p:extLst/>
          </p:nvPr>
        </p:nvGraphicFramePr>
        <p:xfrm>
          <a:off x="5001527" y="3891474"/>
          <a:ext cx="1102914" cy="97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538" name="TextBox 537"/>
          <p:cNvSpPr txBox="1"/>
          <p:nvPr/>
        </p:nvSpPr>
        <p:spPr>
          <a:xfrm>
            <a:off x="5411281" y="3759385"/>
            <a:ext cx="5180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Hsp60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42822" y="3601952"/>
            <a:ext cx="815287" cy="243739"/>
            <a:chOff x="1260669" y="3433620"/>
            <a:chExt cx="815287" cy="243739"/>
          </a:xfrm>
        </p:grpSpPr>
        <p:cxnSp>
          <p:nvCxnSpPr>
            <p:cNvPr id="562" name="Straight Connector 561"/>
            <p:cNvCxnSpPr/>
            <p:nvPr/>
          </p:nvCxnSpPr>
          <p:spPr>
            <a:xfrm>
              <a:off x="1277050" y="3635887"/>
              <a:ext cx="382953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563" name="TextBox 562"/>
            <p:cNvSpPr txBox="1"/>
            <p:nvPr/>
          </p:nvSpPr>
          <p:spPr>
            <a:xfrm>
              <a:off x="1260669" y="3433620"/>
              <a:ext cx="425756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Young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64" name="TextBox 563"/>
            <p:cNvSpPr txBox="1"/>
            <p:nvPr/>
          </p:nvSpPr>
          <p:spPr>
            <a:xfrm>
              <a:off x="1754170" y="3446529"/>
              <a:ext cx="271867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Old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565" name="Straight Connector 564"/>
            <p:cNvCxnSpPr/>
            <p:nvPr/>
          </p:nvCxnSpPr>
          <p:spPr>
            <a:xfrm>
              <a:off x="1693003" y="3635887"/>
              <a:ext cx="382953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aphicFrame>
        <p:nvGraphicFramePr>
          <p:cNvPr id="540" name="Chart 539"/>
          <p:cNvGraphicFramePr>
            <a:graphicFrameLocks/>
          </p:cNvGraphicFramePr>
          <p:nvPr>
            <p:extLst/>
          </p:nvPr>
        </p:nvGraphicFramePr>
        <p:xfrm>
          <a:off x="2813425" y="3965961"/>
          <a:ext cx="1164747" cy="785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541" name="TextBox 540"/>
          <p:cNvSpPr txBox="1"/>
          <p:nvPr/>
        </p:nvSpPr>
        <p:spPr>
          <a:xfrm rot="16200000">
            <a:off x="2116526" y="4106999"/>
            <a:ext cx="124649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Normalized to GAPDH</a:t>
            </a: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(fold change)</a:t>
            </a:r>
            <a:endParaRPr kumimoji="0" lang="en-US" sz="9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542" name="TextBox 541"/>
          <p:cNvSpPr txBox="1"/>
          <p:nvPr/>
        </p:nvSpPr>
        <p:spPr>
          <a:xfrm>
            <a:off x="3251517" y="3745648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ClpP</a:t>
            </a:r>
          </a:p>
        </p:txBody>
      </p:sp>
      <p:grpSp>
        <p:nvGrpSpPr>
          <p:cNvPr id="543" name="Group 542"/>
          <p:cNvGrpSpPr/>
          <p:nvPr/>
        </p:nvGrpSpPr>
        <p:grpSpPr>
          <a:xfrm>
            <a:off x="3098441" y="4611542"/>
            <a:ext cx="727834" cy="234102"/>
            <a:chOff x="3026425" y="1823865"/>
            <a:chExt cx="868947" cy="290561"/>
          </a:xfrm>
        </p:grpSpPr>
        <p:sp>
          <p:nvSpPr>
            <p:cNvPr id="554" name="TextBox 553"/>
            <p:cNvSpPr txBox="1"/>
            <p:nvPr/>
          </p:nvSpPr>
          <p:spPr>
            <a:xfrm>
              <a:off x="3026425" y="1823865"/>
              <a:ext cx="508302" cy="286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Young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55" name="TextBox 554"/>
            <p:cNvSpPr txBox="1"/>
            <p:nvPr/>
          </p:nvSpPr>
          <p:spPr>
            <a:xfrm>
              <a:off x="3562329" y="1827925"/>
              <a:ext cx="324577" cy="286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Old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556" name="Straight Connector 555"/>
            <p:cNvCxnSpPr/>
            <p:nvPr/>
          </p:nvCxnSpPr>
          <p:spPr>
            <a:xfrm>
              <a:off x="3529612" y="1874184"/>
              <a:ext cx="36576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57" name="Straight Connector 556"/>
            <p:cNvCxnSpPr/>
            <p:nvPr/>
          </p:nvCxnSpPr>
          <p:spPr>
            <a:xfrm>
              <a:off x="3101057" y="1874184"/>
              <a:ext cx="36576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544" name="Group 543"/>
          <p:cNvGrpSpPr/>
          <p:nvPr/>
        </p:nvGrpSpPr>
        <p:grpSpPr>
          <a:xfrm>
            <a:off x="4222290" y="4603062"/>
            <a:ext cx="725413" cy="239310"/>
            <a:chOff x="3030910" y="1822479"/>
            <a:chExt cx="866057" cy="297025"/>
          </a:xfrm>
        </p:grpSpPr>
        <p:sp>
          <p:nvSpPr>
            <p:cNvPr id="550" name="TextBox 549"/>
            <p:cNvSpPr txBox="1"/>
            <p:nvPr/>
          </p:nvSpPr>
          <p:spPr>
            <a:xfrm>
              <a:off x="3030910" y="1822479"/>
              <a:ext cx="508302" cy="286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Young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51" name="TextBox 550"/>
            <p:cNvSpPr txBox="1"/>
            <p:nvPr/>
          </p:nvSpPr>
          <p:spPr>
            <a:xfrm>
              <a:off x="3561772" y="1833004"/>
              <a:ext cx="324576" cy="286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Old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552" name="Straight Connector 551"/>
            <p:cNvCxnSpPr/>
            <p:nvPr/>
          </p:nvCxnSpPr>
          <p:spPr>
            <a:xfrm>
              <a:off x="3531207" y="1883323"/>
              <a:ext cx="36576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53" name="Straight Connector 552"/>
            <p:cNvCxnSpPr/>
            <p:nvPr/>
          </p:nvCxnSpPr>
          <p:spPr>
            <a:xfrm>
              <a:off x="3108942" y="1883323"/>
              <a:ext cx="36576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545" name="Group 544"/>
          <p:cNvGrpSpPr/>
          <p:nvPr/>
        </p:nvGrpSpPr>
        <p:grpSpPr>
          <a:xfrm>
            <a:off x="5312172" y="4632014"/>
            <a:ext cx="735902" cy="240801"/>
            <a:chOff x="3026425" y="1861808"/>
            <a:chExt cx="878579" cy="298876"/>
          </a:xfrm>
        </p:grpSpPr>
        <p:sp>
          <p:nvSpPr>
            <p:cNvPr id="546" name="TextBox 545"/>
            <p:cNvSpPr txBox="1"/>
            <p:nvPr/>
          </p:nvSpPr>
          <p:spPr>
            <a:xfrm>
              <a:off x="3026425" y="1861808"/>
              <a:ext cx="508302" cy="286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Young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47" name="TextBox 546"/>
            <p:cNvSpPr txBox="1"/>
            <p:nvPr/>
          </p:nvSpPr>
          <p:spPr>
            <a:xfrm>
              <a:off x="3563447" y="1874184"/>
              <a:ext cx="324577" cy="286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Old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548" name="Straight Connector 547"/>
            <p:cNvCxnSpPr/>
            <p:nvPr/>
          </p:nvCxnSpPr>
          <p:spPr>
            <a:xfrm>
              <a:off x="3539244" y="1913280"/>
              <a:ext cx="36576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49" name="Straight Connector 548"/>
            <p:cNvCxnSpPr/>
            <p:nvPr/>
          </p:nvCxnSpPr>
          <p:spPr>
            <a:xfrm>
              <a:off x="3070380" y="1910544"/>
              <a:ext cx="36576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495" name="Picture 494"/>
          <p:cNvPicPr>
            <a:picLocks/>
          </p:cNvPicPr>
          <p:nvPr/>
        </p:nvPicPr>
        <p:blipFill rotWithShape="1">
          <a:blip r:embed="rId14"/>
          <a:srcRect t="10295" r="74632" b="-396"/>
          <a:stretch/>
        </p:blipFill>
        <p:spPr>
          <a:xfrm>
            <a:off x="1209920" y="3106926"/>
            <a:ext cx="821504" cy="1436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96" name="Picture 495"/>
          <p:cNvPicPr>
            <a:picLocks/>
          </p:cNvPicPr>
          <p:nvPr/>
        </p:nvPicPr>
        <p:blipFill rotWithShape="1">
          <a:blip r:embed="rId15"/>
          <a:srcRect r="74397"/>
          <a:stretch/>
        </p:blipFill>
        <p:spPr>
          <a:xfrm>
            <a:off x="1199496" y="3304774"/>
            <a:ext cx="821504" cy="17945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97" name="Picture 496"/>
          <p:cNvPicPr>
            <a:picLocks/>
          </p:cNvPicPr>
          <p:nvPr/>
        </p:nvPicPr>
        <p:blipFill rotWithShape="1">
          <a:blip r:embed="rId16"/>
          <a:srcRect r="74728"/>
          <a:stretch/>
        </p:blipFill>
        <p:spPr>
          <a:xfrm>
            <a:off x="1198920" y="2870369"/>
            <a:ext cx="832504" cy="18738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98" name="TextBox 497"/>
          <p:cNvSpPr txBox="1"/>
          <p:nvPr/>
        </p:nvSpPr>
        <p:spPr>
          <a:xfrm>
            <a:off x="1982395" y="3276443"/>
            <a:ext cx="5309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TextBox 498"/>
          <p:cNvSpPr txBox="1"/>
          <p:nvPr/>
        </p:nvSpPr>
        <p:spPr>
          <a:xfrm>
            <a:off x="1976941" y="3071657"/>
            <a:ext cx="3770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Lon</a:t>
            </a:r>
          </a:p>
        </p:txBody>
      </p:sp>
      <p:sp>
        <p:nvSpPr>
          <p:cNvPr id="500" name="TextBox 499"/>
          <p:cNvSpPr txBox="1"/>
          <p:nvPr/>
        </p:nvSpPr>
        <p:spPr>
          <a:xfrm>
            <a:off x="1981137" y="2865247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ClpP</a:t>
            </a:r>
          </a:p>
        </p:txBody>
      </p:sp>
      <p:graphicFrame>
        <p:nvGraphicFramePr>
          <p:cNvPr id="502" name="Chart 501"/>
          <p:cNvGraphicFramePr>
            <a:graphicFrameLocks/>
          </p:cNvGraphicFramePr>
          <p:nvPr>
            <p:extLst/>
          </p:nvPr>
        </p:nvGraphicFramePr>
        <p:xfrm>
          <a:off x="2796032" y="2756728"/>
          <a:ext cx="1193049" cy="924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503" name="Chart 502"/>
          <p:cNvGraphicFramePr>
            <a:graphicFrameLocks/>
          </p:cNvGraphicFramePr>
          <p:nvPr>
            <p:extLst/>
          </p:nvPr>
        </p:nvGraphicFramePr>
        <p:xfrm>
          <a:off x="3928618" y="2756158"/>
          <a:ext cx="1169597" cy="809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505" name="TextBox 504"/>
          <p:cNvSpPr txBox="1"/>
          <p:nvPr/>
        </p:nvSpPr>
        <p:spPr>
          <a:xfrm rot="16200000">
            <a:off x="2064441" y="2955466"/>
            <a:ext cx="118237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Normalized to </a:t>
            </a:r>
            <a:r>
              <a:rPr kumimoji="0" lang="en-US" sz="9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anose="05050102010706020507" pitchFamily="18" charset="2"/>
                <a:cs typeface="Arial" panose="020B0604020202020204" pitchFamily="34" charset="0"/>
                <a:sym typeface="Calibri"/>
              </a:rPr>
              <a:t>b</a:t>
            </a:r>
            <a:r>
              <a:rPr kumimoji="0" lang="en-US" sz="9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-actin</a:t>
            </a: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(fold change)</a:t>
            </a:r>
            <a:endParaRPr kumimoji="0" lang="en-US" sz="9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506" name="TextBox 505"/>
          <p:cNvSpPr txBox="1"/>
          <p:nvPr/>
        </p:nvSpPr>
        <p:spPr>
          <a:xfrm>
            <a:off x="3210739" y="2616319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ClpP</a:t>
            </a:r>
          </a:p>
        </p:txBody>
      </p:sp>
      <p:sp>
        <p:nvSpPr>
          <p:cNvPr id="507" name="TextBox 506"/>
          <p:cNvSpPr txBox="1"/>
          <p:nvPr/>
        </p:nvSpPr>
        <p:spPr>
          <a:xfrm>
            <a:off x="4348577" y="2620472"/>
            <a:ext cx="3770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Lon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06907" y="2426845"/>
            <a:ext cx="822684" cy="245374"/>
            <a:chOff x="1209907" y="2320180"/>
            <a:chExt cx="822684" cy="245374"/>
          </a:xfrm>
        </p:grpSpPr>
        <p:cxnSp>
          <p:nvCxnSpPr>
            <p:cNvPr id="530" name="Straight Connector 529"/>
            <p:cNvCxnSpPr/>
            <p:nvPr/>
          </p:nvCxnSpPr>
          <p:spPr>
            <a:xfrm>
              <a:off x="1233684" y="2533435"/>
              <a:ext cx="382953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531" name="TextBox 530"/>
            <p:cNvSpPr txBox="1"/>
            <p:nvPr/>
          </p:nvSpPr>
          <p:spPr>
            <a:xfrm>
              <a:off x="1209907" y="2320180"/>
              <a:ext cx="425756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Young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32" name="TextBox 531"/>
            <p:cNvSpPr txBox="1"/>
            <p:nvPr/>
          </p:nvSpPr>
          <p:spPr>
            <a:xfrm>
              <a:off x="1709767" y="2334724"/>
              <a:ext cx="271867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Old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533" name="Straight Connector 532"/>
            <p:cNvCxnSpPr/>
            <p:nvPr/>
          </p:nvCxnSpPr>
          <p:spPr>
            <a:xfrm>
              <a:off x="1649638" y="2533435"/>
              <a:ext cx="382953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510" name="Group 509"/>
          <p:cNvGrpSpPr/>
          <p:nvPr/>
        </p:nvGrpSpPr>
        <p:grpSpPr>
          <a:xfrm>
            <a:off x="3034870" y="3447517"/>
            <a:ext cx="773314" cy="240482"/>
            <a:chOff x="2981759" y="1863869"/>
            <a:chExt cx="923245" cy="298480"/>
          </a:xfrm>
        </p:grpSpPr>
        <p:sp>
          <p:nvSpPr>
            <p:cNvPr id="522" name="TextBox 521"/>
            <p:cNvSpPr txBox="1"/>
            <p:nvPr/>
          </p:nvSpPr>
          <p:spPr>
            <a:xfrm>
              <a:off x="2981759" y="1863869"/>
              <a:ext cx="508302" cy="286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Young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23" name="TextBox 522"/>
            <p:cNvSpPr txBox="1"/>
            <p:nvPr/>
          </p:nvSpPr>
          <p:spPr>
            <a:xfrm>
              <a:off x="3563560" y="1875850"/>
              <a:ext cx="324576" cy="2864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Old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524" name="Straight Connector 523"/>
            <p:cNvCxnSpPr/>
            <p:nvPr/>
          </p:nvCxnSpPr>
          <p:spPr>
            <a:xfrm>
              <a:off x="3539245" y="1928721"/>
              <a:ext cx="365759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25" name="Straight Connector 524"/>
            <p:cNvCxnSpPr/>
            <p:nvPr/>
          </p:nvCxnSpPr>
          <p:spPr>
            <a:xfrm>
              <a:off x="3064116" y="1924561"/>
              <a:ext cx="365759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511" name="Group 510"/>
          <p:cNvGrpSpPr/>
          <p:nvPr/>
        </p:nvGrpSpPr>
        <p:grpSpPr>
          <a:xfrm>
            <a:off x="4193886" y="3402202"/>
            <a:ext cx="752382" cy="244364"/>
            <a:chOff x="2916484" y="1803587"/>
            <a:chExt cx="898254" cy="303298"/>
          </a:xfrm>
        </p:grpSpPr>
        <p:sp>
          <p:nvSpPr>
            <p:cNvPr id="517" name="TextBox 516"/>
            <p:cNvSpPr txBox="1"/>
            <p:nvPr/>
          </p:nvSpPr>
          <p:spPr>
            <a:xfrm>
              <a:off x="2916484" y="1803587"/>
              <a:ext cx="508301" cy="286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Young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18" name="TextBox 517"/>
            <p:cNvSpPr txBox="1"/>
            <p:nvPr/>
          </p:nvSpPr>
          <p:spPr>
            <a:xfrm>
              <a:off x="3471193" y="1820386"/>
              <a:ext cx="324575" cy="2864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Old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520" name="Straight Connector 519"/>
            <p:cNvCxnSpPr/>
            <p:nvPr/>
          </p:nvCxnSpPr>
          <p:spPr>
            <a:xfrm>
              <a:off x="3448978" y="1879603"/>
              <a:ext cx="36576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21" name="Straight Connector 520"/>
            <p:cNvCxnSpPr/>
            <p:nvPr/>
          </p:nvCxnSpPr>
          <p:spPr>
            <a:xfrm>
              <a:off x="3000430" y="1872667"/>
              <a:ext cx="36576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88" name="TextBox 487"/>
          <p:cNvSpPr txBox="1"/>
          <p:nvPr/>
        </p:nvSpPr>
        <p:spPr>
          <a:xfrm>
            <a:off x="4805836" y="2940662"/>
            <a:ext cx="189002" cy="2308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^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489" name="TextBox 488"/>
          <p:cNvSpPr txBox="1"/>
          <p:nvPr/>
        </p:nvSpPr>
        <p:spPr>
          <a:xfrm>
            <a:off x="4622452" y="2911175"/>
            <a:ext cx="319364" cy="2308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#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490" name="TextBox 489"/>
          <p:cNvSpPr txBox="1"/>
          <p:nvPr/>
        </p:nvSpPr>
        <p:spPr>
          <a:xfrm>
            <a:off x="3519913" y="3930708"/>
            <a:ext cx="294959" cy="2308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#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68981" y="6713042"/>
            <a:ext cx="4466840" cy="1805250"/>
            <a:chOff x="1186660" y="7172447"/>
            <a:chExt cx="4466840" cy="1805250"/>
          </a:xfrm>
        </p:grpSpPr>
        <p:grpSp>
          <p:nvGrpSpPr>
            <p:cNvPr id="578" name="Group 577"/>
            <p:cNvGrpSpPr/>
            <p:nvPr/>
          </p:nvGrpSpPr>
          <p:grpSpPr>
            <a:xfrm>
              <a:off x="1186660" y="7172447"/>
              <a:ext cx="4466840" cy="1805250"/>
              <a:chOff x="3478124" y="5906656"/>
              <a:chExt cx="3157666" cy="1805250"/>
            </a:xfrm>
          </p:grpSpPr>
          <p:graphicFrame>
            <p:nvGraphicFramePr>
              <p:cNvPr id="602" name="Chart 601"/>
              <p:cNvGraphicFramePr>
                <a:graphicFrameLocks/>
              </p:cNvGraphicFramePr>
              <p:nvPr>
                <p:extLst/>
              </p:nvPr>
            </p:nvGraphicFramePr>
            <p:xfrm>
              <a:off x="3582169" y="5906656"/>
              <a:ext cx="3053621" cy="18052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9"/>
              </a:graphicData>
            </a:graphic>
          </p:graphicFrame>
          <p:sp>
            <p:nvSpPr>
              <p:cNvPr id="603" name="TextBox 602"/>
              <p:cNvSpPr txBox="1"/>
              <p:nvPr/>
            </p:nvSpPr>
            <p:spPr>
              <a:xfrm rot="16200000">
                <a:off x="3013410" y="6603208"/>
                <a:ext cx="1092605" cy="1631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i="0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Heart </a:t>
                </a:r>
                <a:r>
                  <a:rPr kumimoji="0" lang="en-US" sz="900" i="0" u="none" strike="noStrike" cap="none" spc="0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(</a:t>
                </a:r>
                <a:r>
                  <a:rPr kumimoji="0" lang="en-US" sz="900" i="0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mRNA</a:t>
                </a:r>
                <a:r>
                  <a:rPr kumimoji="0" lang="en-US" sz="900" i="0" u="none" strike="noStrike" cap="none" spc="0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 level)</a:t>
                </a:r>
                <a:endParaRPr kumimoji="0" lang="en-US" sz="9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</p:grpSp>
        <p:sp>
          <p:nvSpPr>
            <p:cNvPr id="586" name="TextBox 585"/>
            <p:cNvSpPr txBox="1"/>
            <p:nvPr/>
          </p:nvSpPr>
          <p:spPr>
            <a:xfrm>
              <a:off x="2900261" y="7832733"/>
              <a:ext cx="128868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*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99" name="TextBox 598"/>
            <p:cNvSpPr txBox="1"/>
            <p:nvPr/>
          </p:nvSpPr>
          <p:spPr>
            <a:xfrm>
              <a:off x="3142681" y="7793200"/>
              <a:ext cx="333368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^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50789" y="4965423"/>
            <a:ext cx="4891796" cy="1890397"/>
            <a:chOff x="750789" y="4965423"/>
            <a:chExt cx="4891796" cy="1890397"/>
          </a:xfrm>
        </p:grpSpPr>
        <p:sp>
          <p:nvSpPr>
            <p:cNvPr id="575" name="TextBox 574"/>
            <p:cNvSpPr txBox="1"/>
            <p:nvPr/>
          </p:nvSpPr>
          <p:spPr>
            <a:xfrm>
              <a:off x="750789" y="4965423"/>
              <a:ext cx="29488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E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grpSp>
          <p:nvGrpSpPr>
            <p:cNvPr id="577" name="Group 576"/>
            <p:cNvGrpSpPr/>
            <p:nvPr/>
          </p:nvGrpSpPr>
          <p:grpSpPr>
            <a:xfrm>
              <a:off x="1183893" y="5127028"/>
              <a:ext cx="4458692" cy="1728792"/>
              <a:chOff x="1300424" y="3909294"/>
              <a:chExt cx="4458692" cy="1728792"/>
            </a:xfrm>
          </p:grpSpPr>
          <p:sp>
            <p:nvSpPr>
              <p:cNvPr id="604" name="TextBox 603"/>
              <p:cNvSpPr txBox="1"/>
              <p:nvPr/>
            </p:nvSpPr>
            <p:spPr>
              <a:xfrm rot="16200000">
                <a:off x="885566" y="4505190"/>
                <a:ext cx="1060545" cy="2308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i="0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Liver</a:t>
                </a:r>
                <a:r>
                  <a:rPr kumimoji="0" lang="en-US" sz="900" i="0" u="none" strike="noStrike" cap="none" spc="0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 (</a:t>
                </a:r>
                <a:r>
                  <a:rPr kumimoji="0" lang="en-US" sz="900" i="0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mRNA</a:t>
                </a:r>
                <a:r>
                  <a:rPr kumimoji="0" lang="en-US" sz="900" i="0" u="none" strike="noStrike" cap="none" spc="0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 level)</a:t>
                </a:r>
                <a:endParaRPr kumimoji="0" lang="en-US" sz="9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  <p:graphicFrame>
            <p:nvGraphicFramePr>
              <p:cNvPr id="605" name="Chart 604"/>
              <p:cNvGraphicFramePr>
                <a:graphicFrameLocks/>
              </p:cNvGraphicFramePr>
              <p:nvPr>
                <p:extLst/>
              </p:nvPr>
            </p:nvGraphicFramePr>
            <p:xfrm>
              <a:off x="1512031" y="3909294"/>
              <a:ext cx="4247085" cy="172879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0"/>
              </a:graphicData>
            </a:graphic>
          </p:graphicFrame>
          <p:sp>
            <p:nvSpPr>
              <p:cNvPr id="606" name="TextBox 605"/>
              <p:cNvSpPr txBox="1"/>
              <p:nvPr/>
            </p:nvSpPr>
            <p:spPr>
              <a:xfrm>
                <a:off x="2010836" y="4096865"/>
                <a:ext cx="92396" cy="2462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607" name="TextBox 606"/>
              <p:cNvSpPr txBox="1"/>
              <p:nvPr/>
            </p:nvSpPr>
            <p:spPr>
              <a:xfrm>
                <a:off x="2574201" y="4367668"/>
                <a:ext cx="92396" cy="2462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608" name="TextBox 607"/>
              <p:cNvSpPr txBox="1"/>
              <p:nvPr/>
            </p:nvSpPr>
            <p:spPr>
              <a:xfrm>
                <a:off x="3122983" y="4180118"/>
                <a:ext cx="92396" cy="2462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609" name="TextBox 608"/>
              <p:cNvSpPr txBox="1"/>
              <p:nvPr/>
            </p:nvSpPr>
            <p:spPr>
              <a:xfrm>
                <a:off x="3696929" y="4322362"/>
                <a:ext cx="92396" cy="2462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610" name="TextBox 609"/>
              <p:cNvSpPr txBox="1"/>
              <p:nvPr/>
            </p:nvSpPr>
            <p:spPr>
              <a:xfrm>
                <a:off x="3700935" y="4090333"/>
                <a:ext cx="92396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7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</p:grpSp>
        <p:sp>
          <p:nvSpPr>
            <p:cNvPr id="579" name="TextBox 578"/>
            <p:cNvSpPr txBox="1"/>
            <p:nvPr/>
          </p:nvSpPr>
          <p:spPr>
            <a:xfrm>
              <a:off x="1768330" y="5360154"/>
              <a:ext cx="14683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*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80" name="TextBox 579"/>
            <p:cNvSpPr txBox="1"/>
            <p:nvPr/>
          </p:nvSpPr>
          <p:spPr>
            <a:xfrm>
              <a:off x="2208934" y="6093748"/>
              <a:ext cx="14683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*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81" name="TextBox 580"/>
            <p:cNvSpPr txBox="1"/>
            <p:nvPr/>
          </p:nvSpPr>
          <p:spPr>
            <a:xfrm>
              <a:off x="2882296" y="5277289"/>
              <a:ext cx="14683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*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82" name="TextBox 581"/>
            <p:cNvSpPr txBox="1"/>
            <p:nvPr/>
          </p:nvSpPr>
          <p:spPr>
            <a:xfrm>
              <a:off x="3424855" y="5467661"/>
              <a:ext cx="198384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*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83" name="TextBox 582"/>
            <p:cNvSpPr txBox="1"/>
            <p:nvPr/>
          </p:nvSpPr>
          <p:spPr>
            <a:xfrm>
              <a:off x="3978911" y="5397562"/>
              <a:ext cx="134151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*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84" name="TextBox 583"/>
            <p:cNvSpPr txBox="1"/>
            <p:nvPr/>
          </p:nvSpPr>
          <p:spPr>
            <a:xfrm>
              <a:off x="4530867" y="5708511"/>
              <a:ext cx="140487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*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85" name="TextBox 584"/>
            <p:cNvSpPr txBox="1"/>
            <p:nvPr/>
          </p:nvSpPr>
          <p:spPr>
            <a:xfrm>
              <a:off x="5094708" y="5962944"/>
              <a:ext cx="381172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*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87" name="TextBox 586"/>
            <p:cNvSpPr txBox="1"/>
            <p:nvPr/>
          </p:nvSpPr>
          <p:spPr>
            <a:xfrm>
              <a:off x="1902395" y="5427486"/>
              <a:ext cx="352146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#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88" name="TextBox 587"/>
            <p:cNvSpPr txBox="1"/>
            <p:nvPr/>
          </p:nvSpPr>
          <p:spPr>
            <a:xfrm>
              <a:off x="2456448" y="5654841"/>
              <a:ext cx="139259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#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89" name="TextBox 588"/>
            <p:cNvSpPr txBox="1"/>
            <p:nvPr/>
          </p:nvSpPr>
          <p:spPr>
            <a:xfrm>
              <a:off x="3016917" y="5489669"/>
              <a:ext cx="352146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#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90" name="TextBox 589"/>
            <p:cNvSpPr txBox="1"/>
            <p:nvPr/>
          </p:nvSpPr>
          <p:spPr>
            <a:xfrm>
              <a:off x="3553726" y="5694945"/>
              <a:ext cx="352146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#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91" name="TextBox 590"/>
            <p:cNvSpPr txBox="1"/>
            <p:nvPr/>
          </p:nvSpPr>
          <p:spPr>
            <a:xfrm>
              <a:off x="4112401" y="5427486"/>
              <a:ext cx="130891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#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92" name="TextBox 591"/>
            <p:cNvSpPr txBox="1"/>
            <p:nvPr/>
          </p:nvSpPr>
          <p:spPr>
            <a:xfrm>
              <a:off x="4674460" y="5781526"/>
              <a:ext cx="103504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#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93" name="TextBox 592"/>
            <p:cNvSpPr txBox="1"/>
            <p:nvPr/>
          </p:nvSpPr>
          <p:spPr>
            <a:xfrm>
              <a:off x="1985972" y="5226642"/>
              <a:ext cx="161822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^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94" name="TextBox 593"/>
            <p:cNvSpPr txBox="1"/>
            <p:nvPr/>
          </p:nvSpPr>
          <p:spPr>
            <a:xfrm>
              <a:off x="2570341" y="5679762"/>
              <a:ext cx="333368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^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95" name="TextBox 594"/>
            <p:cNvSpPr txBox="1"/>
            <p:nvPr/>
          </p:nvSpPr>
          <p:spPr>
            <a:xfrm>
              <a:off x="3142681" y="5346222"/>
              <a:ext cx="333368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^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96" name="TextBox 595"/>
            <p:cNvSpPr txBox="1"/>
            <p:nvPr/>
          </p:nvSpPr>
          <p:spPr>
            <a:xfrm>
              <a:off x="3693491" y="5633250"/>
              <a:ext cx="333368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^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97" name="TextBox 596"/>
            <p:cNvSpPr txBox="1"/>
            <p:nvPr/>
          </p:nvSpPr>
          <p:spPr>
            <a:xfrm>
              <a:off x="4227846" y="5423482"/>
              <a:ext cx="333368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^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598" name="TextBox 597"/>
            <p:cNvSpPr txBox="1"/>
            <p:nvPr/>
          </p:nvSpPr>
          <p:spPr>
            <a:xfrm>
              <a:off x="4806539" y="5822096"/>
              <a:ext cx="333368" cy="2308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^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0" name="TextBox 599"/>
            <p:cNvSpPr txBox="1"/>
            <p:nvPr/>
          </p:nvSpPr>
          <p:spPr>
            <a:xfrm>
              <a:off x="3549753" y="5572041"/>
              <a:ext cx="196527" cy="215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@</a:t>
              </a:r>
              <a:endParaRPr kumimoji="0" lang="en-US" sz="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1" name="TextBox 600"/>
            <p:cNvSpPr txBox="1"/>
            <p:nvPr/>
          </p:nvSpPr>
          <p:spPr>
            <a:xfrm>
              <a:off x="2064824" y="5222266"/>
              <a:ext cx="161261" cy="215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&amp;</a:t>
              </a:r>
              <a:endParaRPr kumimoji="0" lang="en-US" sz="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1461240" y="2215484"/>
            <a:ext cx="2231484" cy="244984"/>
            <a:chOff x="641237" y="5378750"/>
            <a:chExt cx="2571941" cy="342819"/>
          </a:xfrm>
        </p:grpSpPr>
        <p:sp>
          <p:nvSpPr>
            <p:cNvPr id="208" name="TextBox 207"/>
            <p:cNvSpPr txBox="1"/>
            <p:nvPr/>
          </p:nvSpPr>
          <p:spPr>
            <a:xfrm>
              <a:off x="641237" y="5378750"/>
              <a:ext cx="490713" cy="3230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Young</a:t>
              </a:r>
              <a:endParaRPr kumimoji="0" lang="en-US" sz="9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209" name="Straight Connector 208"/>
            <p:cNvCxnSpPr/>
            <p:nvPr/>
          </p:nvCxnSpPr>
          <p:spPr>
            <a:xfrm>
              <a:off x="749929" y="5423170"/>
              <a:ext cx="320040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210" name="Group 209"/>
            <p:cNvGrpSpPr/>
            <p:nvPr/>
          </p:nvGrpSpPr>
          <p:grpSpPr>
            <a:xfrm>
              <a:off x="1097669" y="5398557"/>
              <a:ext cx="320809" cy="323012"/>
              <a:chOff x="1198230" y="5713443"/>
              <a:chExt cx="322233" cy="323012"/>
            </a:xfrm>
          </p:grpSpPr>
          <p:sp>
            <p:nvSpPr>
              <p:cNvPr id="225" name="TextBox 224"/>
              <p:cNvSpPr txBox="1"/>
              <p:nvPr/>
            </p:nvSpPr>
            <p:spPr>
              <a:xfrm>
                <a:off x="1205726" y="5713443"/>
                <a:ext cx="314737" cy="3230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i="0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Old</a:t>
                </a:r>
                <a:endParaRPr kumimoji="0" lang="en-US" sz="9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  <p:cxnSp>
            <p:nvCxnSpPr>
              <p:cNvPr id="226" name="Straight Connector 225"/>
              <p:cNvCxnSpPr/>
              <p:nvPr/>
            </p:nvCxnSpPr>
            <p:spPr>
              <a:xfrm>
                <a:off x="1198230" y="5744882"/>
                <a:ext cx="321461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bevel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211" name="Group 210"/>
            <p:cNvGrpSpPr/>
            <p:nvPr/>
          </p:nvGrpSpPr>
          <p:grpSpPr>
            <a:xfrm>
              <a:off x="1509708" y="5384063"/>
              <a:ext cx="799741" cy="324788"/>
              <a:chOff x="694781" y="5694894"/>
              <a:chExt cx="803291" cy="324788"/>
            </a:xfrm>
          </p:grpSpPr>
          <p:grpSp>
            <p:nvGrpSpPr>
              <p:cNvPr id="219" name="Group 218"/>
              <p:cNvGrpSpPr/>
              <p:nvPr/>
            </p:nvGrpSpPr>
            <p:grpSpPr>
              <a:xfrm>
                <a:off x="694781" y="5694894"/>
                <a:ext cx="492892" cy="323012"/>
                <a:chOff x="694781" y="5694894"/>
                <a:chExt cx="492892" cy="323012"/>
              </a:xfrm>
            </p:grpSpPr>
            <p:sp>
              <p:nvSpPr>
                <p:cNvPr id="223" name="TextBox 222"/>
                <p:cNvSpPr txBox="1"/>
                <p:nvPr/>
              </p:nvSpPr>
              <p:spPr>
                <a:xfrm>
                  <a:off x="694781" y="5694894"/>
                  <a:ext cx="492892" cy="3230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i="0" u="none" strike="noStrike" cap="none" spc="0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Arial" panose="020B0604020202020204" pitchFamily="34" charset="0"/>
                      <a:cs typeface="Arial" panose="020B0604020202020204" pitchFamily="34" charset="0"/>
                      <a:sym typeface="Calibri"/>
                    </a:rPr>
                    <a:t>Young</a:t>
                  </a:r>
                  <a:endParaRPr kumimoji="0" lang="en-US" sz="9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endParaRPr>
                </a:p>
              </p:txBody>
            </p:sp>
            <p:cxnSp>
              <p:nvCxnSpPr>
                <p:cNvPr id="224" name="Straight Connector 223"/>
                <p:cNvCxnSpPr/>
                <p:nvPr/>
              </p:nvCxnSpPr>
              <p:spPr>
                <a:xfrm>
                  <a:off x="803515" y="5740770"/>
                  <a:ext cx="321461" cy="0"/>
                </a:xfrm>
                <a:prstGeom prst="line">
                  <a:avLst/>
                </a:prstGeom>
                <a:noFill/>
                <a:ln w="12700" cap="flat">
                  <a:solidFill>
                    <a:schemeClr val="tx1"/>
                  </a:solidFill>
                  <a:prstDash val="solid"/>
                  <a:bevel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220" name="Group 219"/>
              <p:cNvGrpSpPr/>
              <p:nvPr/>
            </p:nvGrpSpPr>
            <p:grpSpPr>
              <a:xfrm>
                <a:off x="1166406" y="5696670"/>
                <a:ext cx="331666" cy="323012"/>
                <a:chOff x="1166406" y="5696670"/>
                <a:chExt cx="331666" cy="323012"/>
              </a:xfrm>
            </p:grpSpPr>
            <p:sp>
              <p:nvSpPr>
                <p:cNvPr id="221" name="TextBox 220"/>
                <p:cNvSpPr txBox="1"/>
                <p:nvPr/>
              </p:nvSpPr>
              <p:spPr>
                <a:xfrm>
                  <a:off x="1166406" y="5696670"/>
                  <a:ext cx="314738" cy="3230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i="0" u="none" strike="noStrike" cap="none" spc="0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Arial" panose="020B0604020202020204" pitchFamily="34" charset="0"/>
                      <a:cs typeface="Arial" panose="020B0604020202020204" pitchFamily="34" charset="0"/>
                      <a:sym typeface="Calibri"/>
                    </a:rPr>
                    <a:t>Old</a:t>
                  </a:r>
                  <a:endParaRPr kumimoji="0" lang="en-US" sz="9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endParaRPr>
                </a:p>
              </p:txBody>
            </p:sp>
            <p:cxnSp>
              <p:nvCxnSpPr>
                <p:cNvPr id="222" name="Straight Connector 221"/>
                <p:cNvCxnSpPr/>
                <p:nvPr/>
              </p:nvCxnSpPr>
              <p:spPr>
                <a:xfrm>
                  <a:off x="1176611" y="5740715"/>
                  <a:ext cx="321461" cy="0"/>
                </a:xfrm>
                <a:prstGeom prst="line">
                  <a:avLst/>
                </a:prstGeom>
                <a:noFill/>
                <a:ln w="12700" cap="flat">
                  <a:solidFill>
                    <a:schemeClr val="tx1"/>
                  </a:solidFill>
                  <a:prstDash val="solid"/>
                  <a:bevel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grpSp>
          <p:nvGrpSpPr>
            <p:cNvPr id="212" name="Group 211"/>
            <p:cNvGrpSpPr/>
            <p:nvPr/>
          </p:nvGrpSpPr>
          <p:grpSpPr>
            <a:xfrm>
              <a:off x="2411358" y="5381780"/>
              <a:ext cx="801820" cy="323896"/>
              <a:chOff x="692594" y="5692535"/>
              <a:chExt cx="805380" cy="323896"/>
            </a:xfrm>
          </p:grpSpPr>
          <p:grpSp>
            <p:nvGrpSpPr>
              <p:cNvPr id="213" name="Group 212"/>
              <p:cNvGrpSpPr/>
              <p:nvPr/>
            </p:nvGrpSpPr>
            <p:grpSpPr>
              <a:xfrm>
                <a:off x="692594" y="5692535"/>
                <a:ext cx="492892" cy="323012"/>
                <a:chOff x="692594" y="5692535"/>
                <a:chExt cx="492892" cy="323012"/>
              </a:xfrm>
            </p:grpSpPr>
            <p:sp>
              <p:nvSpPr>
                <p:cNvPr id="217" name="TextBox 216"/>
                <p:cNvSpPr txBox="1"/>
                <p:nvPr/>
              </p:nvSpPr>
              <p:spPr>
                <a:xfrm>
                  <a:off x="692594" y="5692535"/>
                  <a:ext cx="492892" cy="3230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i="0" u="none" strike="noStrike" cap="none" spc="0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Arial" panose="020B0604020202020204" pitchFamily="34" charset="0"/>
                      <a:cs typeface="Arial" panose="020B0604020202020204" pitchFamily="34" charset="0"/>
                      <a:sym typeface="Calibri"/>
                    </a:rPr>
                    <a:t>Young</a:t>
                  </a:r>
                  <a:endParaRPr kumimoji="0" lang="en-US" sz="9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endParaRPr>
                </a:p>
              </p:txBody>
            </p:sp>
            <p:cxnSp>
              <p:nvCxnSpPr>
                <p:cNvPr id="218" name="Straight Connector 217"/>
                <p:cNvCxnSpPr/>
                <p:nvPr/>
              </p:nvCxnSpPr>
              <p:spPr>
                <a:xfrm>
                  <a:off x="803516" y="5747070"/>
                  <a:ext cx="321461" cy="0"/>
                </a:xfrm>
                <a:prstGeom prst="line">
                  <a:avLst/>
                </a:prstGeom>
                <a:noFill/>
                <a:ln w="12700" cap="flat">
                  <a:solidFill>
                    <a:schemeClr val="tx1"/>
                  </a:solidFill>
                  <a:prstDash val="solid"/>
                  <a:bevel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214" name="Group 213"/>
              <p:cNvGrpSpPr/>
              <p:nvPr/>
            </p:nvGrpSpPr>
            <p:grpSpPr>
              <a:xfrm>
                <a:off x="1176513" y="5693419"/>
                <a:ext cx="321461" cy="323012"/>
                <a:chOff x="1176513" y="5693419"/>
                <a:chExt cx="321461" cy="323012"/>
              </a:xfrm>
            </p:grpSpPr>
            <p:sp>
              <p:nvSpPr>
                <p:cNvPr id="215" name="TextBox 214"/>
                <p:cNvSpPr txBox="1"/>
                <p:nvPr/>
              </p:nvSpPr>
              <p:spPr>
                <a:xfrm>
                  <a:off x="1179874" y="5693419"/>
                  <a:ext cx="314737" cy="3230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457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i="0" u="none" strike="noStrike" cap="none" spc="0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Arial" panose="020B0604020202020204" pitchFamily="34" charset="0"/>
                      <a:cs typeface="Arial" panose="020B0604020202020204" pitchFamily="34" charset="0"/>
                      <a:sym typeface="Calibri"/>
                    </a:rPr>
                    <a:t>Old</a:t>
                  </a:r>
                  <a:endParaRPr kumimoji="0" lang="en-US" sz="9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endParaRPr>
                </a:p>
              </p:txBody>
            </p:sp>
            <p:cxnSp>
              <p:nvCxnSpPr>
                <p:cNvPr id="216" name="Straight Connector 215"/>
                <p:cNvCxnSpPr/>
                <p:nvPr/>
              </p:nvCxnSpPr>
              <p:spPr>
                <a:xfrm>
                  <a:off x="1176513" y="5747071"/>
                  <a:ext cx="321461" cy="0"/>
                </a:xfrm>
                <a:prstGeom prst="line">
                  <a:avLst/>
                </a:prstGeom>
                <a:noFill/>
                <a:ln w="12700" cap="flat">
                  <a:solidFill>
                    <a:schemeClr val="tx1"/>
                  </a:solidFill>
                  <a:prstDash val="solid"/>
                  <a:bevel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</p:grpSp>
      <p:sp>
        <p:nvSpPr>
          <p:cNvPr id="229" name="TextBox 228"/>
          <p:cNvSpPr txBox="1"/>
          <p:nvPr/>
        </p:nvSpPr>
        <p:spPr>
          <a:xfrm>
            <a:off x="3483717" y="2976293"/>
            <a:ext cx="319364" cy="2308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#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3671524" y="2985785"/>
            <a:ext cx="180024" cy="2308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^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74020" y="2652091"/>
            <a:ext cx="992030" cy="355115"/>
            <a:chOff x="1280708" y="2556263"/>
            <a:chExt cx="992030" cy="355115"/>
          </a:xfrm>
        </p:grpSpPr>
        <p:sp>
          <p:nvSpPr>
            <p:cNvPr id="526" name="TextBox 525"/>
            <p:cNvSpPr txBox="1"/>
            <p:nvPr/>
          </p:nvSpPr>
          <p:spPr>
            <a:xfrm rot="20394361">
              <a:off x="1280708" y="2556263"/>
              <a:ext cx="454610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l" rtl="0" latinLnBrk="1" hangingPunct="0"/>
              <a:r>
                <a:rPr lang="en-US" sz="800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Surf1</a:t>
              </a:r>
              <a:r>
                <a:rPr lang="en-US" sz="800" i="1" baseline="30000" dirty="0">
                  <a:solidFill>
                    <a:srgbClr val="000000"/>
                  </a:solidFill>
                  <a:latin typeface="Arial" panose="020B0604020202020204" pitchFamily="34" charset="0"/>
                </a:rPr>
                <a:t>+/+</a:t>
              </a:r>
              <a:endParaRPr lang="en-US" sz="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 rot="20394361">
              <a:off x="1453496" y="2572826"/>
              <a:ext cx="403314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l" rtl="0" latinLnBrk="1" hangingPunct="0"/>
              <a:r>
                <a:rPr lang="en-US" sz="800" i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Surf1</a:t>
              </a:r>
              <a:r>
                <a:rPr lang="en-US" sz="800" i="1" baseline="300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-/-</a:t>
              </a:r>
              <a:endParaRPr lang="en-US" sz="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 rot="20394361">
              <a:off x="1672352" y="2558101"/>
              <a:ext cx="454610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l" rtl="0" latinLnBrk="1" hangingPunct="0"/>
              <a:r>
                <a:rPr lang="en-US" sz="800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Surf1</a:t>
              </a:r>
              <a:r>
                <a:rPr lang="en-US" sz="800" i="1" baseline="30000" dirty="0">
                  <a:solidFill>
                    <a:srgbClr val="000000"/>
                  </a:solidFill>
                  <a:latin typeface="Arial" panose="020B0604020202020204" pitchFamily="34" charset="0"/>
                </a:rPr>
                <a:t>+/+</a:t>
              </a:r>
              <a:endParaRPr lang="en-US" sz="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 rot="20394361">
              <a:off x="1869424" y="2567171"/>
              <a:ext cx="403314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l" rtl="0" latinLnBrk="1" hangingPunct="0"/>
              <a:r>
                <a:rPr lang="en-US" sz="800" i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Surf1</a:t>
              </a:r>
              <a:r>
                <a:rPr lang="en-US" sz="800" i="1" baseline="300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-/-</a:t>
              </a:r>
              <a:endParaRPr lang="en-US" sz="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</p:grpSp>
      <p:grpSp>
        <p:nvGrpSpPr>
          <p:cNvPr id="199" name="Group 198"/>
          <p:cNvGrpSpPr/>
          <p:nvPr/>
        </p:nvGrpSpPr>
        <p:grpSpPr>
          <a:xfrm>
            <a:off x="1313463" y="3802760"/>
            <a:ext cx="992030" cy="355115"/>
            <a:chOff x="1280708" y="2556263"/>
            <a:chExt cx="992030" cy="355115"/>
          </a:xfrm>
        </p:grpSpPr>
        <p:sp>
          <p:nvSpPr>
            <p:cNvPr id="200" name="TextBox 199"/>
            <p:cNvSpPr txBox="1"/>
            <p:nvPr/>
          </p:nvSpPr>
          <p:spPr>
            <a:xfrm rot="20394361">
              <a:off x="1280708" y="2556263"/>
              <a:ext cx="454610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l" rtl="0" latinLnBrk="1" hangingPunct="0"/>
              <a:r>
                <a:rPr lang="en-US" sz="800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Surf1</a:t>
              </a:r>
              <a:r>
                <a:rPr lang="en-US" sz="800" i="1" baseline="30000" dirty="0">
                  <a:solidFill>
                    <a:srgbClr val="000000"/>
                  </a:solidFill>
                  <a:latin typeface="Arial" panose="020B0604020202020204" pitchFamily="34" charset="0"/>
                </a:rPr>
                <a:t>+/+</a:t>
              </a:r>
              <a:endParaRPr lang="en-US" sz="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 rot="20394361">
              <a:off x="1453496" y="2572826"/>
              <a:ext cx="403314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l" rtl="0" latinLnBrk="1" hangingPunct="0"/>
              <a:r>
                <a:rPr lang="en-US" sz="800" i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Surf1</a:t>
              </a:r>
              <a:r>
                <a:rPr lang="en-US" sz="800" i="1" baseline="300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-/-</a:t>
              </a:r>
              <a:endParaRPr lang="en-US" sz="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 rot="20394361">
              <a:off x="1672352" y="2558101"/>
              <a:ext cx="454610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l" rtl="0" latinLnBrk="1" hangingPunct="0"/>
              <a:r>
                <a:rPr lang="en-US" sz="800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Surf1</a:t>
              </a:r>
              <a:r>
                <a:rPr lang="en-US" sz="800" i="1" baseline="30000" dirty="0">
                  <a:solidFill>
                    <a:srgbClr val="000000"/>
                  </a:solidFill>
                  <a:latin typeface="Arial" panose="020B0604020202020204" pitchFamily="34" charset="0"/>
                </a:rPr>
                <a:t>+/+</a:t>
              </a:r>
              <a:endParaRPr lang="en-US" sz="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 rot="20394361">
              <a:off x="1869424" y="2567171"/>
              <a:ext cx="403314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l" rtl="0" latinLnBrk="1" hangingPunct="0"/>
              <a:r>
                <a:rPr lang="en-US" sz="800" i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Surf1</a:t>
              </a:r>
              <a:r>
                <a:rPr lang="en-US" sz="800" i="1" baseline="300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-/-</a:t>
              </a:r>
              <a:endParaRPr lang="en-US" sz="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966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161</Words>
  <Application>Microsoft Macintosh PowerPoint</Application>
  <PresentationFormat>On-screen Show (4:3)</PresentationFormat>
  <Paragraphs>106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Symbol</vt:lpstr>
      <vt:lpstr>Arial</vt:lpstr>
      <vt:lpstr>Office Theme</vt:lpstr>
      <vt:lpstr>PowerPoint Presentation</vt:lpstr>
    </vt:vector>
  </TitlesOfParts>
  <Company>OUHSC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Sathyaseelan, Deepa S (HSC)</dc:creator>
  <cp:lastModifiedBy>Deepa Sathyaseelan</cp:lastModifiedBy>
  <cp:revision>2</cp:revision>
  <dcterms:created xsi:type="dcterms:W3CDTF">2017-11-27T19:14:08Z</dcterms:created>
  <dcterms:modified xsi:type="dcterms:W3CDTF">2017-11-28T03:43:49Z</dcterms:modified>
</cp:coreProperties>
</file>