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sldIdLst>
    <p:sldId id="265" r:id="rId2"/>
    <p:sldId id="266" r:id="rId3"/>
    <p:sldId id="267" r:id="rId4"/>
    <p:sldId id="268" r:id="rId5"/>
    <p:sldId id="269" r:id="rId6"/>
    <p:sldId id="270" r:id="rId7"/>
    <p:sldId id="271" r:id="rId8"/>
    <p:sldId id="263" r:id="rId9"/>
  </p:sldIdLst>
  <p:sldSz cx="10080625" cy="7559675"/>
  <p:notesSz cx="7772400" cy="10058400"/>
  <p:defaultTextStyle>
    <a:defPPr>
      <a:defRPr lang="en-GB"/>
    </a:defPPr>
    <a:lvl1pPr algn="l" rtl="0" eaLnBrk="0" fontAlgn="base" hangingPunct="0">
      <a:spcBef>
        <a:spcPct val="0"/>
      </a:spcBef>
      <a:spcAft>
        <a:spcPct val="0"/>
      </a:spcAft>
      <a:defRPr sz="2400" kern="1200">
        <a:solidFill>
          <a:schemeClr val="tx1"/>
        </a:solidFill>
        <a:latin typeface="Times New Roman" pitchFamily="16"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6"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6"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6"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6" charset="0"/>
        <a:ea typeface="+mn-ea"/>
        <a:cs typeface="+mn-cs"/>
      </a:defRPr>
    </a:lvl5pPr>
    <a:lvl6pPr marL="2286000" algn="l" defTabSz="914400" rtl="0" eaLnBrk="1" latinLnBrk="0" hangingPunct="1">
      <a:defRPr sz="2400" kern="1200">
        <a:solidFill>
          <a:schemeClr val="tx1"/>
        </a:solidFill>
        <a:latin typeface="Times New Roman" pitchFamily="16" charset="0"/>
        <a:ea typeface="+mn-ea"/>
        <a:cs typeface="+mn-cs"/>
      </a:defRPr>
    </a:lvl6pPr>
    <a:lvl7pPr marL="2743200" algn="l" defTabSz="914400" rtl="0" eaLnBrk="1" latinLnBrk="0" hangingPunct="1">
      <a:defRPr sz="2400" kern="1200">
        <a:solidFill>
          <a:schemeClr val="tx1"/>
        </a:solidFill>
        <a:latin typeface="Times New Roman" pitchFamily="16" charset="0"/>
        <a:ea typeface="+mn-ea"/>
        <a:cs typeface="+mn-cs"/>
      </a:defRPr>
    </a:lvl7pPr>
    <a:lvl8pPr marL="3200400" algn="l" defTabSz="914400" rtl="0" eaLnBrk="1" latinLnBrk="0" hangingPunct="1">
      <a:defRPr sz="2400" kern="1200">
        <a:solidFill>
          <a:schemeClr val="tx1"/>
        </a:solidFill>
        <a:latin typeface="Times New Roman" pitchFamily="16" charset="0"/>
        <a:ea typeface="+mn-ea"/>
        <a:cs typeface="+mn-cs"/>
      </a:defRPr>
    </a:lvl8pPr>
    <a:lvl9pPr marL="3657600" algn="l" defTabSz="914400" rtl="0" eaLnBrk="1" latinLnBrk="0" hangingPunct="1">
      <a:defRPr sz="2400" kern="1200">
        <a:solidFill>
          <a:schemeClr val="tx1"/>
        </a:solidFill>
        <a:latin typeface="Times New Roman" pitchFamily="1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432" autoAdjust="0"/>
  </p:normalViewPr>
  <p:slideViewPr>
    <p:cSldViewPr>
      <p:cViewPr varScale="1">
        <p:scale>
          <a:sx n="87" d="100"/>
          <a:sy n="87" d="100"/>
        </p:scale>
        <p:origin x="-2016" y="-7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w="9525">
            <a:solidFill>
              <a:srgbClr val="000000"/>
            </a:solidFill>
            <a:miter lim="800000"/>
            <a:headEnd/>
            <a:tailEnd/>
          </a:ln>
          <a:effectLst/>
        </p:spPr>
      </p:sp>
      <p:sp>
        <p:nvSpPr>
          <p:cNvPr id="2050" name="Rectangle 2"/>
          <p:cNvSpPr txBox="1">
            <a:spLocks noGrp="1" noChangeArrowheads="1"/>
          </p:cNvSpPr>
          <p:nvPr>
            <p:ph type="body" idx="1"/>
          </p:nvPr>
        </p:nvSpPr>
        <p:spPr bwMode="auto">
          <a:xfrm>
            <a:off x="1185863" y="4787900"/>
            <a:ext cx="5407025" cy="38258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US" smtClean="0"/>
          </a:p>
        </p:txBody>
      </p:sp>
    </p:spTree>
    <p:extLst>
      <p:ext uri="{BB962C8B-B14F-4D97-AF65-F5344CB8AC3E}">
        <p14:creationId xmlns:p14="http://schemas.microsoft.com/office/powerpoint/2010/main" val="2540772020"/>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1266"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9"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2290"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1 Participant Milestones. Milestones for each participant assigned to undergo myeloablative hematopoietic stem-cell transplantation (Panel A) or to receive cyclophosphamide (Panel B) are depicted from the time of informed consent. Organ failure refers to respiratory, renal, or cardiac failure. For early withdrawals from the trial, death was investigated with the use of site and public records. In Panels A and B, each black hash mark represents a clinical evaluation with pulmonary-function tests at the transplantation center. In Panel B, the asterisk identifies a participant who gave consent more than 12 months before randomization. The vertical dashed line at 54 months indicates participant status at the time of the primary end point.</a:t>
            </a:r>
            <a:endParaRPr lang="en-GB" dirty="0">
              <a:latin typeface="Arial" charset="0"/>
              <a:ea typeface="Gothic" charset="0"/>
              <a:cs typeface="Gothic"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Figure 2 Primary and Key Secondary Outcomes. Panel A shows the distribution of global rank composite scores (GRCSs) at month 54 in the intention-to-treat population according to treatment group. Black represents deaths (score, −58). Remaining scores range from −30 to 52 on a red (worst)–yellow–green (best) scale. P=0.01 for the comparison between treatment groups (Wilcoxon signed-rank test). Panel B shows components of the GRCS at month 54 for participants in the intention-to-treat population. Each row represents an individual participant. In the first column, black indicates death at month 54 and white indicates alive. In the second column, dark gray indicates an event of respiratory, renal, or cardiac failure; light gray indicates no event of respiratory, renal, or cardiac failure; and blank indicates that event-free survival (EFS) status could not be evaluated at month 54. In columns 3 through 5 (percent of predicted forced vital capacity [FVC], score on the Disability Index of the Health Assessment Questionnaire [HAQ-DI], and modified Rodnan skin score [mRSS]), green represents improvement, yellow no change, and red worsening, as compared with baseline values. All deaths (black) are treated equally. The figure shows the last available assessment before death, but boxes are faded to indicate that these steps in the hierarchy were not used for GRCS evaluation. Similarly, if EFS status could not be evaluated (blank), the outcome status for the last available assessments is shown as faded, and participants were ranked on the basis of survival status alone. Panel C shows the Kaplan–Meier estimates of overall survival and event-free survival in the intention-to-treat population (all the participants who had undergone randomization), and Panel D shows such estimates in the per-protocol population (participants who received a transplant or completed ≥9 doses of cyclophosphamide). In Panels C and D, the vertical dashed line represents the 54-month time point.</a:t>
            </a:r>
            <a:endParaRPr lang="en-GB" dirty="0">
              <a:latin typeface="Arial" charset="0"/>
              <a:ea typeface="Gothic" charset="0"/>
              <a:cs typeface="Gothic"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1 Demographic and Clinical Characteristics at Baseline (Intention-to-Treat Population).</a:t>
            </a:r>
            <a:endParaRPr lang="en-GB" dirty="0">
              <a:latin typeface="Arial" charset="0"/>
              <a:ea typeface="Gothic" charset="0"/>
              <a:cs typeface="Gothic"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2 Efficacy End Points (Intention-to-Treat and Per-Protocol Populations).</a:t>
            </a:r>
            <a:endParaRPr lang="en-GB" dirty="0">
              <a:latin typeface="Arial" charset="0"/>
              <a:ea typeface="Gothic" charset="0"/>
              <a:cs typeface="Gothic"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3314" name="Text Box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lIns="0" tIns="0" rIns="0" bIns="0">
            <a:spAutoFit/>
          </a:bodyPr>
          <a:lstStyle/>
          <a:p>
            <a:pPr marL="215900" indent="-215900" eaLnBrk="1">
              <a:lnSpc>
                <a:spcPct val="97000"/>
              </a:lnSpc>
              <a:spcBef>
                <a:spcPct val="0"/>
              </a:spcBef>
              <a:buSzPct val="45000"/>
              <a:buFont typeface="StarSymbol" charset="0"/>
              <a:buNone/>
              <a:tabLst>
                <a:tab pos="723900" algn="l"/>
                <a:tab pos="1447800" algn="l"/>
                <a:tab pos="2171700" algn="l"/>
                <a:tab pos="2895600" algn="l"/>
                <a:tab pos="3619500" algn="l"/>
                <a:tab pos="4343400" algn="l"/>
                <a:tab pos="5067300" algn="l"/>
              </a:tabLst>
            </a:pPr>
            <a:r>
              <a:rPr lang="en-GB" smtClean="0">
                <a:latin typeface="Arial" charset="0"/>
                <a:ea typeface="Gothic" charset="0"/>
                <a:cs typeface="Gothic" charset="0"/>
              </a:rPr>
              <a:t>Table 3 Deaths during the 72-Month Trial Period (Intention-to-Treat Population).</a:t>
            </a:r>
            <a:endParaRPr lang="en-GB" dirty="0">
              <a:latin typeface="Arial" charset="0"/>
              <a:ea typeface="Gothic" charset="0"/>
              <a:cs typeface="Gothic"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a:spLocks noGrp="1" noRot="1" noChangeAspect="1" noChangeArrowheads="1" noTextEdit="1"/>
          </p:cNvSpPr>
          <p:nvPr>
            <p:ph type="sldImg"/>
          </p:nvPr>
        </p:nvSpPr>
        <p:spPr bwMode="auto">
          <a:xfrm>
            <a:off x="1587500" y="1006475"/>
            <a:ext cx="4595813" cy="3448050"/>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1185863" y="4787900"/>
            <a:ext cx="5407025" cy="3827463"/>
          </a:xfrm>
          <a:prstGeom prst="rect">
            <a:avLst/>
          </a:prstGeom>
          <a:noFill/>
          <a:ln>
            <a:miter lim="800000"/>
            <a:headEnd/>
            <a:tailEnd/>
          </a:ln>
        </p:spPr>
        <p:txBody>
          <a:bodyPr wrap="none" anchor="ct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4550" y="627063"/>
            <a:ext cx="2151063" cy="6235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39775" y="627063"/>
            <a:ext cx="6302375" cy="6235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39775" y="2101850"/>
            <a:ext cx="4225925"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8100" y="2101850"/>
            <a:ext cx="4227513"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739775" y="627063"/>
            <a:ext cx="8605838" cy="12604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739775" y="2101850"/>
            <a:ext cx="8605838" cy="47609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hangingPunct="0">
        <a:lnSpc>
          <a:spcPct val="97000"/>
        </a:lnSpc>
        <a:spcBef>
          <a:spcPct val="0"/>
        </a:spcBef>
        <a:spcAft>
          <a:spcPct val="0"/>
        </a:spcAft>
        <a:buClr>
          <a:srgbClr val="FFFFFF"/>
        </a:buClr>
        <a:buSzPct val="45000"/>
        <a:buFont typeface="StarSymbol" charset="0"/>
        <a:defRPr sz="2800" b="1">
          <a:solidFill>
            <a:srgbClr val="FFFFFF"/>
          </a:solidFill>
          <a:latin typeface="+mj-lt"/>
          <a:ea typeface="+mj-ea"/>
          <a:cs typeface="+mj-cs"/>
        </a:defRPr>
      </a:lvl1pPr>
      <a:lvl2pPr marL="4318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2pPr>
      <a:lvl3pPr marL="6477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3pPr>
      <a:lvl4pPr marL="8636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4pPr>
      <a:lvl5pPr marL="10795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5pPr>
      <a:lvl6pPr marL="15367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6pPr>
      <a:lvl7pPr marL="19939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7pPr>
      <a:lvl8pPr marL="24511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8pPr>
      <a:lvl9pPr marL="2908300" indent="-215900" algn="l" defTabSz="457200" rtl="0" fontAlgn="base" hangingPunct="0">
        <a:spcBef>
          <a:spcPct val="0"/>
        </a:spcBef>
        <a:spcAft>
          <a:spcPct val="0"/>
        </a:spcAft>
        <a:buClr>
          <a:srgbClr val="FFFFFF"/>
        </a:buClr>
        <a:buSzPct val="45000"/>
        <a:buFont typeface="StarSymbol" charset="0"/>
        <a:defRPr sz="4400">
          <a:solidFill>
            <a:srgbClr val="000000"/>
          </a:solidFill>
          <a:latin typeface="Times New Roman" pitchFamily="16" charset="0"/>
          <a:ea typeface="Gothic" charset="0"/>
          <a:cs typeface="Gothic" charset="0"/>
        </a:defRPr>
      </a:lvl9pPr>
    </p:titleStyle>
    <p:bodyStyle>
      <a:lvl1pPr marL="431800" indent="-323850" algn="l" defTabSz="457200" rtl="0" fontAlgn="base" hangingPunct="0">
        <a:lnSpc>
          <a:spcPct val="97000"/>
        </a:lnSpc>
        <a:spcBef>
          <a:spcPct val="0"/>
        </a:spcBef>
        <a:spcAft>
          <a:spcPts val="888"/>
        </a:spcAft>
        <a:buClr>
          <a:srgbClr val="FFFFFF"/>
        </a:buClr>
        <a:buSzPct val="100000"/>
        <a:buFont typeface="Arial" charset="0"/>
        <a:buChar char="•"/>
        <a:defRPr sz="2000">
          <a:solidFill>
            <a:srgbClr val="FFFFFF"/>
          </a:solidFill>
          <a:latin typeface="+mn-lt"/>
          <a:ea typeface="+mn-ea"/>
          <a:cs typeface="+mn-cs"/>
        </a:defRPr>
      </a:lvl1pPr>
      <a:lvl2pPr marL="863600" indent="-287338" algn="l" defTabSz="457200" rtl="0" fontAlgn="base" hangingPunct="0">
        <a:lnSpc>
          <a:spcPct val="97000"/>
        </a:lnSpc>
        <a:spcBef>
          <a:spcPct val="0"/>
        </a:spcBef>
        <a:spcAft>
          <a:spcPts val="1138"/>
        </a:spcAft>
        <a:buClr>
          <a:srgbClr val="FFFFFF"/>
        </a:buClr>
        <a:buSzPct val="75000"/>
        <a:buFont typeface="StarSymbol" charset="0"/>
        <a:buChar char="–"/>
        <a:defRPr sz="2600">
          <a:solidFill>
            <a:srgbClr val="FFFFFF"/>
          </a:solidFill>
          <a:latin typeface="+mn-lt"/>
          <a:ea typeface="+mn-ea"/>
          <a:cs typeface="+mn-cs"/>
        </a:defRPr>
      </a:lvl2pPr>
      <a:lvl3pPr marL="1295400" indent="-215900" algn="l" defTabSz="457200" rtl="0" fontAlgn="base" hangingPunct="0">
        <a:lnSpc>
          <a:spcPct val="97000"/>
        </a:lnSpc>
        <a:spcBef>
          <a:spcPct val="0"/>
        </a:spcBef>
        <a:spcAft>
          <a:spcPts val="850"/>
        </a:spcAft>
        <a:buClr>
          <a:srgbClr val="FFFFFF"/>
        </a:buClr>
        <a:buSzPct val="45000"/>
        <a:buFont typeface="StarSymbol" charset="0"/>
        <a:buChar char="●"/>
        <a:defRPr sz="2400">
          <a:solidFill>
            <a:srgbClr val="FFFFFF"/>
          </a:solidFill>
          <a:latin typeface="+mn-lt"/>
          <a:ea typeface="+mn-ea"/>
          <a:cs typeface="+mn-cs"/>
        </a:defRPr>
      </a:lvl3pPr>
      <a:lvl4pPr marL="1727200" indent="-215900" algn="l" defTabSz="457200" rtl="0" fontAlgn="base" hangingPunct="0">
        <a:lnSpc>
          <a:spcPct val="97000"/>
        </a:lnSpc>
        <a:spcBef>
          <a:spcPct val="0"/>
        </a:spcBef>
        <a:spcAft>
          <a:spcPts val="575"/>
        </a:spcAft>
        <a:buClr>
          <a:srgbClr val="FFFFFF"/>
        </a:buClr>
        <a:buSzPct val="75000"/>
        <a:buFont typeface="StarSymbol" charset="0"/>
        <a:buChar char="–"/>
        <a:defRPr sz="2000">
          <a:solidFill>
            <a:srgbClr val="FFFFFF"/>
          </a:solidFill>
          <a:latin typeface="+mn-lt"/>
          <a:ea typeface="+mn-ea"/>
          <a:cs typeface="+mn-cs"/>
        </a:defRPr>
      </a:lvl4pPr>
      <a:lvl5pPr marL="21590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5pPr>
      <a:lvl6pPr marL="26162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6pPr>
      <a:lvl7pPr marL="30734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7pPr>
      <a:lvl8pPr marL="35306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8pPr>
      <a:lvl9pPr marL="3987800" indent="-215900" algn="l" defTabSz="457200" rtl="0" fontAlgn="base" hangingPunct="0">
        <a:lnSpc>
          <a:spcPct val="97000"/>
        </a:lnSpc>
        <a:spcBef>
          <a:spcPct val="0"/>
        </a:spcBef>
        <a:spcAft>
          <a:spcPts val="288"/>
        </a:spcAft>
        <a:buClr>
          <a:srgbClr val="FFFFFF"/>
        </a:buClr>
        <a:buSzPct val="45000"/>
        <a:buFont typeface="StarSymbol" charset="0"/>
        <a:buChar char="●"/>
        <a:defRPr sz="2000">
          <a:solidFill>
            <a:srgbClr val="FFFFFF"/>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tiff"/></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tiff"/></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tiff"/></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tiff"/></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tiff"/></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739775" y="631825"/>
            <a:ext cx="8604250" cy="1262063"/>
          </a:xfrm>
          <a:prstGeom prst="rect">
            <a:avLst/>
          </a:prstGeom>
          <a:noFill/>
          <a:ln w="9525">
            <a:noFill/>
            <a:miter lim="800000"/>
            <a:headEnd/>
            <a:tailEnd/>
          </a:ln>
        </p:spPr>
        <p:txBody>
          <a:bodyPr lIns="0" tIns="0" rIns="0" bIns="0"/>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b="1" dirty="0" smtClean="0">
                <a:solidFill>
                  <a:srgbClr val="FF0000"/>
                </a:solidFill>
                <a:latin typeface="Arial" charset="0"/>
              </a:rPr>
              <a:t>Original Article</a:t>
            </a:r>
            <a:r>
              <a:rPr lang="en-GB" sz="2800" b="1" dirty="0" smtClean="0">
                <a:solidFill>
                  <a:srgbClr val="FFFFFF"/>
                </a:solidFill>
                <a:latin typeface="Arial" charset="0"/>
              </a:rPr>
              <a:t> </a:t>
            </a:r>
            <a:r>
              <a:rPr lang="en-GB" sz="2800" b="1" dirty="0">
                <a:solidFill>
                  <a:srgbClr val="FFFFFF"/>
                </a:solidFill>
                <a:latin typeface="Arial" charset="0"/>
              </a:rPr>
              <a:t/>
            </a:r>
            <a:br>
              <a:rPr lang="en-GB" sz="2800" b="1" dirty="0">
                <a:solidFill>
                  <a:srgbClr val="FFFFFF"/>
                </a:solidFill>
                <a:latin typeface="Arial" charset="0"/>
              </a:rPr>
            </a:br>
            <a:r>
              <a:rPr lang="en-GB" sz="2800" b="1" dirty="0" smtClean="0">
                <a:solidFill>
                  <a:srgbClr val="FFFFFF"/>
                </a:solidFill>
                <a:latin typeface="Arial" charset="0"/>
              </a:rPr>
              <a:t>Myeloablative Autologous Stem-Cell Transplantation for Severe Scleroderma</a:t>
            </a:r>
            <a:endParaRPr lang="en-GB" sz="2800" b="1" dirty="0">
              <a:solidFill>
                <a:srgbClr val="FFFFFF"/>
              </a:solidFill>
              <a:latin typeface="Arial" charset="0"/>
            </a:endParaRPr>
          </a:p>
        </p:txBody>
      </p:sp>
      <p:sp>
        <p:nvSpPr>
          <p:cNvPr id="3074" name="Text Box 2"/>
          <p:cNvSpPr txBox="1">
            <a:spLocks noChangeArrowheads="1"/>
          </p:cNvSpPr>
          <p:nvPr/>
        </p:nvSpPr>
        <p:spPr bwMode="auto">
          <a:xfrm>
            <a:off x="739775" y="2259013"/>
            <a:ext cx="8604250" cy="3021012"/>
          </a:xfrm>
          <a:prstGeom prst="rect">
            <a:avLst/>
          </a:prstGeom>
          <a:noFill/>
          <a:ln w="9525">
            <a:noFill/>
            <a:miter lim="800000"/>
            <a:headEnd/>
            <a:tailEnd/>
          </a:ln>
        </p:spPr>
        <p:txBody>
          <a:bodyPr lIns="0" tIns="0" rIns="0" bIns="0"/>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err="1" smtClean="0">
                <a:solidFill>
                  <a:srgbClr val="FFFFFF"/>
                </a:solidFill>
                <a:latin typeface="Arial" charset="0"/>
              </a:rPr>
              <a:t>Keith M. Sullivan, M.D., Ellen A. Goldmuntz, M.D., Ph.D., Lynette Keyes-Elstein, Dr.P.H., Peter A. McSweeney, M.B., Ch.B., Ashley Pinckney, M.S., Beverly Welch, R.N., M.S.N., Maureen D. Mayes, M.D., M.P.H., Richard A. Nash, M.D., Leslie J. Crofford, M.D., Barry Eggleston, M.S., Sharon Castina, R.N., M.S.N., Linda M. Griffith, M.D., M.H.S., Ph.D., Julia S. Goldstein, M.D., Dennis Wallace, Ph.D., Oana Craciunescu, Ph.D., Dinesh Khanna, M.D., Rodney J. Folz, M.D., Ph.D., Jonathan Goldin, M.D., E. William St. Clair, M.D., James R. Seibold, M.D., Kristine Phillips, M.D., Ph.D., Shin Mineishi, M.D., Robert W. Simms, M.D., Karen Ballen, M.D., Mark H. Wener, M.D., George E. Georges, M.D., Shelly Heimfeld, Ph.D., Chitra Hosing, M.D., Stephen Forman, M.D., Suzanne Kafaja, M.D., Richard M. Silver, M.D., Leroy Griffing, M.D., Jan Storek, M.D., Ph.D., Sharon LeClercq, M.D., Richard Brasington, M.D., Mary E. Csuka, M.D., Christopher Bredeson, M.D., Carolyn Keever-Taylor, Ph.D., Robyn T. Domsic, M.D., M.P.H., M. Bashar Kahaleh, M.D., Thomas Medsger, M.D., Daniel E. Furst, M.D., for the SCOT Study Investigators</a:t>
            </a:r>
            <a:endParaRPr lang="en-GB" sz="1800" dirty="0">
              <a:solidFill>
                <a:srgbClr val="FFFFFF"/>
              </a:solidFill>
              <a:latin typeface="Arial" charset="0"/>
            </a:endParaRPr>
          </a:p>
        </p:txBody>
      </p:sp>
      <p:sp>
        <p:nvSpPr>
          <p:cNvPr id="3075" name="Text Box 3"/>
          <p:cNvSpPr txBox="1">
            <a:spLocks noChangeArrowheads="1"/>
          </p:cNvSpPr>
          <p:nvPr/>
        </p:nvSpPr>
        <p:spPr bwMode="auto">
          <a:xfrm>
            <a:off x="738188" y="5641975"/>
            <a:ext cx="8604250" cy="268663"/>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N Engl J Med</a:t>
            </a:r>
            <a:endParaRPr lang="en-GB" sz="1800" dirty="0">
              <a:solidFill>
                <a:srgbClr val="FFFFFF"/>
              </a:solidFill>
              <a:latin typeface="Arial" charset="0"/>
            </a:endParaRPr>
          </a:p>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Volume 378(1):35-47</a:t>
            </a:r>
            <a:endParaRPr lang="en-GB" sz="1800" dirty="0">
              <a:solidFill>
                <a:srgbClr val="FFFFFF"/>
              </a:solidFill>
              <a:latin typeface="Arial" charset="0"/>
            </a:endParaRPr>
          </a:p>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solidFill>
                  <a:srgbClr val="FFFFFF"/>
                </a:solidFill>
                <a:latin typeface="Arial" charset="0"/>
              </a:rPr>
              <a:t>January 4, 2018</a:t>
            </a:r>
            <a:endParaRPr lang="en-GB" sz="1800" dirty="0">
              <a:solidFill>
                <a:srgbClr val="FFFFFF"/>
              </a:solidFill>
              <a:latin typeface="Arial" charset="0"/>
            </a:endParaRPr>
          </a:p>
        </p:txBody>
      </p:sp>
      <p:pic>
        <p:nvPicPr>
          <p:cNvPr id="3076" name="Picture 4"/>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739775" y="787983"/>
            <a:ext cx="8604250" cy="417935"/>
          </a:xfrm>
          <a:prstGeom prst="rect">
            <a:avLst/>
          </a:prstGeom>
          <a:noFill/>
          <a:ln w="9525">
            <a:noFill/>
            <a:miter lim="800000"/>
            <a:headEnd/>
            <a:tailEnd/>
          </a:ln>
        </p:spPr>
        <p:txBody>
          <a:bodyPr lIns="0" tIns="0" rIns="0" bIns="0" anchor="ctr">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smtClean="0">
                <a:solidFill>
                  <a:srgbClr val="FFFFFF"/>
                </a:solidFill>
                <a:latin typeface="Arial" charset="0"/>
              </a:rPr>
              <a:t>Study Overview</a:t>
            </a:r>
            <a:endParaRPr lang="en-GB" sz="2800" b="1" dirty="0">
              <a:solidFill>
                <a:srgbClr val="FFFFFF"/>
              </a:solidFill>
              <a:latin typeface="Arial" charset="0"/>
            </a:endParaRPr>
          </a:p>
        </p:txBody>
      </p:sp>
      <p:sp>
        <p:nvSpPr>
          <p:cNvPr id="4098" name="Rectangle 2"/>
          <p:cNvSpPr>
            <a:spLocks noGrp="1" noChangeArrowheads="1"/>
          </p:cNvSpPr>
          <p:nvPr>
            <p:ph type="body"/>
          </p:nvPr>
        </p:nvSpPr>
        <p:spPr>
          <a:xfrm>
            <a:off x="739775" y="1549400"/>
            <a:ext cx="8607425" cy="5241925"/>
          </a:xfrm>
          <a:ln/>
        </p:spPr>
        <p:txBody>
          <a:bodyPr anchor="t"/>
          <a:lstStyle/>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Scleroderma is a life-threatening autoimmune disease in need of more effective treatment.</a:t>
            </a:r>
            <a:endParaRPr lang="en-GB" sz="2000" b="0" dirty="0">
              <a:latin typeface="Arial" charset="0"/>
            </a:endParaRPr>
          </a:p>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A randomized trial of myeloablative therapy followed by autologous CD34+ hematopoietic stem-cell transplantation showed outcomes that were superior to those with monthly cyclophosphamide.</a:t>
            </a:r>
            <a:endParaRPr lang="en-GB" sz="2000" b="0" dirty="0">
              <a:latin typeface="Arial" charset="0"/>
            </a:endParaRPr>
          </a:p>
        </p:txBody>
      </p:sp>
      <p:pic>
        <p:nvPicPr>
          <p:cNvPr id="4099" name="Picture 3"/>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Participant Milestones.</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3800247" y="6583363"/>
            <a:ext cx="2457907"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Sullivan KM et al. N Engl J Med 2018;378:35-47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3800247" y="1028700"/>
            <a:ext cx="2457907" cy="5486400"/>
          </a:xfrm>
          <a:prstGeom prst="rect">
            <a:avLst/>
          </a:prstGeom>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Primary and Key Secondary Outcomes.</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2792317" y="6583363"/>
            <a:ext cx="4473767"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Sullivan KM et al. N Engl J Med 2018;378:35-47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792317" y="1028700"/>
            <a:ext cx="4473767" cy="5486400"/>
          </a:xfrm>
          <a:prstGeom prst="rect">
            <a:avLst/>
          </a:prstGeom>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Demographic and Clinical Characteristics at Baseline (Intention-to-Treat Population).</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2768803" y="6583363"/>
            <a:ext cx="4520794"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Sullivan KM et al. N Engl J Med 2018;378:35-47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768803" y="1028700"/>
            <a:ext cx="4520794" cy="5486400"/>
          </a:xfrm>
          <a:prstGeom prst="rect">
            <a:avLst/>
          </a:prstGeom>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Efficacy End Points (Intention-to-Treat and Per-Protocol Populations).</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3638790" y="6583363"/>
            <a:ext cx="2780821"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Sullivan KM et al. N Engl J Med 2018;378:35-47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3638790" y="1028700"/>
            <a:ext cx="2780821" cy="5486400"/>
          </a:xfrm>
          <a:prstGeom prst="rect">
            <a:avLst/>
          </a:prstGeom>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58775" y="420688"/>
            <a:ext cx="9364663" cy="238848"/>
          </a:xfrm>
          <a:prstGeom prst="rect">
            <a:avLst/>
          </a:prstGeom>
          <a:noFill/>
          <a:ln w="9525">
            <a:noFill/>
            <a:miter lim="800000"/>
            <a:headEnd/>
            <a:tailEnd/>
          </a:ln>
        </p:spPr>
        <p:txBody>
          <a:bodyPr lIns="0" tIns="0" rIns="0" bIns="0">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1600" b="1" dirty="0" err="1" smtClean="0">
                <a:solidFill>
                  <a:srgbClr val="FFFFFF"/>
                </a:solidFill>
                <a:latin typeface="Arial" charset="0"/>
              </a:rPr>
              <a:t>Deaths during the 72-Month Trial Period (Intention-to-Treat Population).</a:t>
            </a:r>
            <a:endParaRPr lang="en-GB" sz="1600" b="1" dirty="0">
              <a:solidFill>
                <a:srgbClr val="FFFFFF"/>
              </a:solidFill>
              <a:latin typeface="Arial" charset="0"/>
            </a:endParaRPr>
          </a:p>
        </p:txBody>
      </p:sp>
      <p:pic>
        <p:nvPicPr>
          <p:cNvPr id="5122" name="Picture 2"/>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
        <p:nvSpPr>
          <p:cNvPr id="5124" name="Text Box 4"/>
          <p:cNvSpPr txBox="1">
            <a:spLocks noChangeArrowheads="1"/>
          </p:cNvSpPr>
          <p:nvPr/>
        </p:nvSpPr>
        <p:spPr bwMode="auto">
          <a:xfrm>
            <a:off x="2453769" y="6583363"/>
            <a:ext cx="5150862" cy="179152"/>
          </a:xfrm>
          <a:prstGeom prst="rect">
            <a:avLst/>
          </a:prstGeom>
          <a:noFill/>
          <a:ln w="9525">
            <a:noFill/>
            <a:miter lim="800000"/>
            <a:headEnd/>
            <a:tailEnd/>
          </a:ln>
        </p:spPr>
        <p:txBody>
          <a:bodyPr lIns="0" tIns="0" rIns="0" bIns="0">
            <a:spAutoFit/>
          </a:bodyPr>
          <a:lstStyle/>
          <a:p>
            <a:pPr eaLnBrk="1">
              <a:lnSpc>
                <a:spcPct val="97000"/>
              </a:lnSpc>
              <a:buClr>
                <a:srgbClr val="FFFFFF"/>
              </a:buClr>
              <a:buSzPct val="45000"/>
              <a:buFont typeface="StarSymbol" charset="0"/>
              <a:buNone/>
              <a:tabLst>
                <a:tab pos="723900" algn="l"/>
                <a:tab pos="1447800" algn="l"/>
                <a:tab pos="2171700" algn="l"/>
                <a:tab pos="2895600" algn="l"/>
                <a:tab pos="3619500" algn="l"/>
              </a:tabLst>
            </a:pPr>
            <a:r>
              <a:rPr lang="en-GB" sz="1200" b="1" smtClean="0">
                <a:solidFill>
                  <a:srgbClr val="FFFFFF"/>
                </a:solidFill>
                <a:latin typeface="Arial" charset="0"/>
              </a:rPr>
              <a:t>Sullivan KM et al. N Engl J Med 2018;378:35-47</a:t>
            </a:r>
            <a:endParaRPr lang="en-GB" sz="1200" b="1" dirty="0">
              <a:solidFill>
                <a:srgbClr val="FFFFFF"/>
              </a:solidFill>
              <a:latin typeface="Arial" charset="0"/>
            </a:endParaRPr>
          </a:p>
        </p:txBody>
      </p:sp>
      <p:pic>
        <p:nvPicPr>
          <p:cNvPr id="6" name="Picture 5" descr="Image"/>
          <p:cNvPicPr>
            <a:picLocks noChangeAspect="1"/>
          </p:cNvPicPr>
          <p:nvPr/>
        </p:nvPicPr>
        <p:blipFill>
          <a:blip r:embed="rId4" cstate="print"/>
          <a:stretch>
            <a:fillRect/>
          </a:stretch>
        </p:blipFill>
        <p:spPr>
          <a:xfrm>
            <a:off x="2453769" y="1028700"/>
            <a:ext cx="5150862" cy="5486400"/>
          </a:xfrm>
          <a:prstGeom prst="rect">
            <a:avLst/>
          </a:prstGeom>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739775" y="787983"/>
            <a:ext cx="8604250" cy="417935"/>
          </a:xfrm>
          <a:prstGeom prst="rect">
            <a:avLst/>
          </a:prstGeom>
          <a:noFill/>
          <a:ln w="9525">
            <a:noFill/>
            <a:miter lim="800000"/>
            <a:headEnd/>
            <a:tailEnd/>
          </a:ln>
        </p:spPr>
        <p:txBody>
          <a:bodyPr lIns="0" tIns="0" rIns="0" bIns="0" anchor="ctr">
            <a:spAutoFit/>
          </a:bodyPr>
          <a:lstStyle/>
          <a:p>
            <a:pPr algn="ctr" eaLnBrk="1">
              <a:lnSpc>
                <a:spcPct val="97000"/>
              </a:lnSpc>
              <a:buClr>
                <a:srgbClr val="FFFFFF"/>
              </a:buClr>
              <a:buSzPct val="45000"/>
              <a:buFont typeface="StarSymbol"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800" b="1" smtClean="0">
                <a:solidFill>
                  <a:srgbClr val="FFFFFF"/>
                </a:solidFill>
                <a:latin typeface="Arial" charset="0"/>
              </a:rPr>
              <a:t>Conclusions</a:t>
            </a:r>
            <a:endParaRPr lang="en-GB" sz="2800" b="1" dirty="0">
              <a:solidFill>
                <a:srgbClr val="FFFFFF"/>
              </a:solidFill>
              <a:latin typeface="Arial" charset="0"/>
            </a:endParaRPr>
          </a:p>
        </p:txBody>
      </p:sp>
      <p:sp>
        <p:nvSpPr>
          <p:cNvPr id="10242" name="Rectangle 2"/>
          <p:cNvSpPr>
            <a:spLocks noGrp="1" noChangeArrowheads="1"/>
          </p:cNvSpPr>
          <p:nvPr>
            <p:ph type="body"/>
          </p:nvPr>
        </p:nvSpPr>
        <p:spPr>
          <a:xfrm>
            <a:off x="739775" y="1549400"/>
            <a:ext cx="8607425" cy="5241925"/>
          </a:xfrm>
          <a:ln/>
        </p:spPr>
        <p:txBody>
          <a:bodyPr anchor="t"/>
          <a:lstStyle/>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Myeloablative autologous hematopoietic stem-cell transplantation achieved long-term benefits in patients with scleroderma, including improved event-free and overall survival, at a cost of increased expected toxicity.</a:t>
            </a:r>
            <a:endParaRPr lang="en-GB" sz="2000" b="0" dirty="0">
              <a:latin typeface="Arial" charset="0"/>
            </a:endParaRPr>
          </a:p>
          <a:p>
            <a:pPr marL="431800" indent="-323850" algn="l">
              <a:lnSpc>
                <a:spcPct val="92000"/>
              </a:lnSpc>
              <a:spcAft>
                <a:spcPts val="888"/>
              </a:spcAft>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latin typeface="Arial" charset="0"/>
              </a:rPr>
              <a:t>Rates of treatment-related death and post-transplantation use of DMARDs were lower than those in previous reports of nonmyeloablative transplantation.</a:t>
            </a:r>
            <a:endParaRPr lang="en-GB" sz="2000" b="0" dirty="0">
              <a:latin typeface="Arial" charset="0"/>
            </a:endParaRPr>
          </a:p>
        </p:txBody>
      </p:sp>
      <p:pic>
        <p:nvPicPr>
          <p:cNvPr id="10243" name="Picture 3"/>
          <p:cNvPicPr>
            <a:picLocks noChangeAspect="1" noChangeArrowheads="1"/>
          </p:cNvPicPr>
          <p:nvPr/>
        </p:nvPicPr>
        <p:blipFill>
          <a:blip r:embed="rId3" cstate="print"/>
          <a:srcRect/>
          <a:stretch>
            <a:fillRect/>
          </a:stretch>
        </p:blipFill>
        <p:spPr bwMode="auto">
          <a:xfrm>
            <a:off x="6958013" y="6911975"/>
            <a:ext cx="2828925" cy="476250"/>
          </a:xfrm>
          <a:prstGeom prst="rect">
            <a:avLst/>
          </a:prstGeom>
          <a:noFill/>
        </p:spPr>
      </p:pic>
    </p:spTree>
  </p:cSld>
  <p:clrMapOvr>
    <a:masterClrMapping/>
  </p:clrMapOvr>
  <p:transition spd="med"/>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Gothic"/>
        <a:cs typeface="Gothic"/>
      </a:majorFont>
      <a:minorFont>
        <a:latin typeface="Times New Roman"/>
        <a:ea typeface="Gothic"/>
        <a:cs typeface="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2820</TotalTime>
  <Words>718</Words>
  <Application>Microsoft Office PowerPoint</Application>
  <PresentationFormat>Custom</PresentationFormat>
  <Paragraphs>26</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Bob Starbird</dc:creator>
  <cp:lastModifiedBy>Bender, Ellen</cp:lastModifiedBy>
  <cp:revision>15</cp:revision>
  <dcterms:modified xsi:type="dcterms:W3CDTF">2018-01-24T20:21:06Z</dcterms:modified>
</cp:coreProperties>
</file>