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11"/>
  </p:notesMasterIdLst>
  <p:sldIdLst>
    <p:sldId id="265" r:id="rId2"/>
    <p:sldId id="266" r:id="rId3"/>
    <p:sldId id="267" r:id="rId4"/>
    <p:sldId id="268" r:id="rId5"/>
    <p:sldId id="269" r:id="rId6"/>
    <p:sldId id="270" r:id="rId7"/>
    <p:sldId id="271" r:id="rId8"/>
    <p:sldId id="272" r:id="rId9"/>
    <p:sldId id="263" r:id="rId10"/>
  </p:sldIdLst>
  <p:sldSz cx="10080625" cy="7559675"/>
  <p:notesSz cx="7772400" cy="10058400"/>
  <p:defaultTextStyle>
    <a:defPPr>
      <a:defRPr lang="en-GB"/>
    </a:defPPr>
    <a:lvl1pPr algn="l" rtl="0" eaLnBrk="0" fontAlgn="base" hangingPunct="0">
      <a:spcBef>
        <a:spcPct val="0"/>
      </a:spcBef>
      <a:spcAft>
        <a:spcPct val="0"/>
      </a:spcAft>
      <a:defRPr sz="2400" kern="1200">
        <a:solidFill>
          <a:schemeClr val="tx1"/>
        </a:solidFill>
        <a:latin typeface="Times New Roman" pitchFamily="16"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itchFamily="16"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itchFamily="16"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itchFamily="16"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itchFamily="16" charset="0"/>
        <a:ea typeface="+mn-ea"/>
        <a:cs typeface="+mn-cs"/>
      </a:defRPr>
    </a:lvl5pPr>
    <a:lvl6pPr marL="2286000" algn="l" defTabSz="914400" rtl="0" eaLnBrk="1" latinLnBrk="0" hangingPunct="1">
      <a:defRPr sz="2400" kern="1200">
        <a:solidFill>
          <a:schemeClr val="tx1"/>
        </a:solidFill>
        <a:latin typeface="Times New Roman" pitchFamily="16" charset="0"/>
        <a:ea typeface="+mn-ea"/>
        <a:cs typeface="+mn-cs"/>
      </a:defRPr>
    </a:lvl6pPr>
    <a:lvl7pPr marL="2743200" algn="l" defTabSz="914400" rtl="0" eaLnBrk="1" latinLnBrk="0" hangingPunct="1">
      <a:defRPr sz="2400" kern="1200">
        <a:solidFill>
          <a:schemeClr val="tx1"/>
        </a:solidFill>
        <a:latin typeface="Times New Roman" pitchFamily="16" charset="0"/>
        <a:ea typeface="+mn-ea"/>
        <a:cs typeface="+mn-cs"/>
      </a:defRPr>
    </a:lvl7pPr>
    <a:lvl8pPr marL="3200400" algn="l" defTabSz="914400" rtl="0" eaLnBrk="1" latinLnBrk="0" hangingPunct="1">
      <a:defRPr sz="2400" kern="1200">
        <a:solidFill>
          <a:schemeClr val="tx1"/>
        </a:solidFill>
        <a:latin typeface="Times New Roman" pitchFamily="16" charset="0"/>
        <a:ea typeface="+mn-ea"/>
        <a:cs typeface="+mn-cs"/>
      </a:defRPr>
    </a:lvl8pPr>
    <a:lvl9pPr marL="3657600" algn="l" defTabSz="914400" rtl="0" eaLnBrk="1" latinLnBrk="0" hangingPunct="1">
      <a:defRPr sz="2400" kern="1200">
        <a:solidFill>
          <a:schemeClr val="tx1"/>
        </a:solidFill>
        <a:latin typeface="Times New Roman" pitchFamily="16"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2432" autoAdjust="0"/>
  </p:normalViewPr>
  <p:slideViewPr>
    <p:cSldViewPr>
      <p:cViewPr>
        <p:scale>
          <a:sx n="92" d="100"/>
          <a:sy n="92" d="100"/>
        </p:scale>
        <p:origin x="-1884" y="-72"/>
      </p:cViewPr>
      <p:guideLst>
        <p:guide orient="horz" pos="2160"/>
        <p:guide pos="2880"/>
      </p:guideLst>
    </p:cSldViewPr>
  </p:slideViewPr>
  <p:outlineViewPr>
    <p:cViewPr varScale="1">
      <p:scale>
        <a:sx n="170" d="200"/>
        <a:sy n="170" d="200"/>
      </p:scale>
      <p:origin x="-780" y="-84"/>
    </p:cViewPr>
  </p:outlineViewPr>
  <p:notesTextViewPr>
    <p:cViewPr>
      <p:scale>
        <a:sx n="100" d="100"/>
        <a:sy n="100" d="100"/>
      </p:scale>
      <p:origin x="0" y="0"/>
    </p:cViewPr>
  </p:notesTextViewPr>
  <p:notesViewPr>
    <p:cSldViewPr>
      <p:cViewPr varScale="1">
        <p:scale>
          <a:sx n="59" d="100"/>
          <a:sy n="59" d="100"/>
        </p:scale>
        <p:origin x="-1752" y="-7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Rectangle 1"/>
          <p:cNvSpPr>
            <a:spLocks noGrp="1" noRot="1" noChangeAspect="1" noChangeArrowheads="1" noTextEdit="1"/>
          </p:cNvSpPr>
          <p:nvPr>
            <p:ph type="sldImg"/>
          </p:nvPr>
        </p:nvSpPr>
        <p:spPr bwMode="auto">
          <a:xfrm>
            <a:off x="1587500" y="1006475"/>
            <a:ext cx="4595813" cy="3448050"/>
          </a:xfrm>
          <a:prstGeom prst="rect">
            <a:avLst/>
          </a:prstGeom>
          <a:solidFill>
            <a:srgbClr val="FFFFFF"/>
          </a:solidFill>
          <a:ln w="9525">
            <a:solidFill>
              <a:srgbClr val="000000"/>
            </a:solidFill>
            <a:miter lim="800000"/>
            <a:headEnd/>
            <a:tailEnd/>
          </a:ln>
          <a:effectLst/>
        </p:spPr>
      </p:sp>
      <p:sp>
        <p:nvSpPr>
          <p:cNvPr id="2050" name="Rectangle 2"/>
          <p:cNvSpPr txBox="1">
            <a:spLocks noGrp="1" noChangeArrowheads="1"/>
          </p:cNvSpPr>
          <p:nvPr>
            <p:ph type="body" idx="1"/>
          </p:nvPr>
        </p:nvSpPr>
        <p:spPr bwMode="auto">
          <a:xfrm>
            <a:off x="1185863" y="4787900"/>
            <a:ext cx="5407025" cy="3825875"/>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endParaRPr lang="en-US" smtClean="0"/>
          </a:p>
        </p:txBody>
      </p:sp>
    </p:spTree>
    <p:extLst>
      <p:ext uri="{BB962C8B-B14F-4D97-AF65-F5344CB8AC3E}">
        <p14:creationId xmlns:p14="http://schemas.microsoft.com/office/powerpoint/2010/main" val="4109028990"/>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57200"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57200"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57200"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57200"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1265" name="Rectangle 1"/>
          <p:cNvSpPr>
            <a:spLocks noGrp="1" noRot="1" noChangeAspect="1" noChangeArrowheads="1" noTextEdit="1"/>
          </p:cNvSpPr>
          <p:nvPr>
            <p:ph type="sldImg"/>
          </p:nvPr>
        </p:nvSpPr>
        <p:spPr bwMode="auto">
          <a:xfrm>
            <a:off x="1587500" y="1006475"/>
            <a:ext cx="4595813" cy="3448050"/>
          </a:xfrm>
          <a:prstGeom prst="rect">
            <a:avLst/>
          </a:prstGeom>
          <a:solidFill>
            <a:srgbClr val="FFFFFF"/>
          </a:solidFill>
          <a:ln>
            <a:solidFill>
              <a:srgbClr val="000000"/>
            </a:solidFill>
            <a:miter lim="800000"/>
            <a:headEnd/>
            <a:tailEnd/>
          </a:ln>
        </p:spPr>
      </p:sp>
      <p:sp>
        <p:nvSpPr>
          <p:cNvPr id="11266" name="Rectangle 2"/>
          <p:cNvSpPr txBox="1">
            <a:spLocks noGrp="1" noChangeArrowheads="1"/>
          </p:cNvSpPr>
          <p:nvPr>
            <p:ph type="body" idx="1"/>
          </p:nvPr>
        </p:nvSpPr>
        <p:spPr bwMode="auto">
          <a:xfrm>
            <a:off x="1185863" y="4787900"/>
            <a:ext cx="5407025" cy="3827463"/>
          </a:xfrm>
          <a:prstGeom prst="rect">
            <a:avLst/>
          </a:prstGeom>
          <a:noFill/>
          <a:ln>
            <a:miter lim="800000"/>
            <a:headEnd/>
            <a:tailEnd/>
          </a:ln>
        </p:spPr>
        <p:txBody>
          <a:bodyPr wrap="none" anchor="ctr"/>
          <a:lstStyle/>
          <a:p>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2289" name="Rectangle 1"/>
          <p:cNvSpPr>
            <a:spLocks noGrp="1" noRot="1" noChangeAspect="1" noChangeArrowheads="1" noTextEdit="1"/>
          </p:cNvSpPr>
          <p:nvPr>
            <p:ph type="sldImg"/>
          </p:nvPr>
        </p:nvSpPr>
        <p:spPr bwMode="auto">
          <a:xfrm>
            <a:off x="1587500" y="1006475"/>
            <a:ext cx="4595813" cy="3448050"/>
          </a:xfrm>
          <a:prstGeom prst="rect">
            <a:avLst/>
          </a:prstGeom>
          <a:solidFill>
            <a:srgbClr val="FFFFFF"/>
          </a:solidFill>
          <a:ln>
            <a:solidFill>
              <a:srgbClr val="000000"/>
            </a:solidFill>
            <a:miter lim="800000"/>
            <a:headEnd/>
            <a:tailEnd/>
          </a:ln>
        </p:spPr>
      </p:sp>
      <p:sp>
        <p:nvSpPr>
          <p:cNvPr id="12290" name="Rectangle 2"/>
          <p:cNvSpPr txBox="1">
            <a:spLocks noGrp="1" noChangeArrowheads="1"/>
          </p:cNvSpPr>
          <p:nvPr>
            <p:ph type="body" idx="1"/>
          </p:nvPr>
        </p:nvSpPr>
        <p:spPr bwMode="auto">
          <a:xfrm>
            <a:off x="1185863" y="4787900"/>
            <a:ext cx="5407025" cy="3827463"/>
          </a:xfrm>
          <a:prstGeom prst="rect">
            <a:avLst/>
          </a:prstGeom>
          <a:noFill/>
          <a:ln>
            <a:miter lim="800000"/>
            <a:headEnd/>
            <a:tailEnd/>
          </a:ln>
        </p:spPr>
        <p:txBody>
          <a:bodyPr wrap="none" anchor="ctr"/>
          <a:lstStyle/>
          <a:p>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3313" name="Rectangle 1"/>
          <p:cNvSpPr>
            <a:spLocks noGrp="1" noRot="1" noChangeAspect="1" noChangeArrowheads="1" noTextEdit="1"/>
          </p:cNvSpPr>
          <p:nvPr>
            <p:ph type="sldImg"/>
          </p:nvPr>
        </p:nvSpPr>
        <p:spPr bwMode="auto">
          <a:xfrm>
            <a:off x="1587500" y="1006475"/>
            <a:ext cx="4595813" cy="3448050"/>
          </a:xfrm>
          <a:prstGeom prst="rect">
            <a:avLst/>
          </a:prstGeom>
          <a:solidFill>
            <a:srgbClr val="FFFFFF"/>
          </a:solidFill>
          <a:ln>
            <a:solidFill>
              <a:srgbClr val="000000"/>
            </a:solidFill>
            <a:miter lim="800000"/>
            <a:headEnd/>
            <a:tailEnd/>
          </a:ln>
        </p:spPr>
      </p:sp>
      <p:sp>
        <p:nvSpPr>
          <p:cNvPr id="13314" name="Text Box 2"/>
          <p:cNvSpPr txBox="1">
            <a:spLocks noGrp="1" noChangeArrowheads="1"/>
          </p:cNvSpPr>
          <p:nvPr>
            <p:ph type="body" idx="1"/>
          </p:nvPr>
        </p:nvSpPr>
        <p:spPr bwMode="auto">
          <a:xfrm>
            <a:off x="1185863" y="4787900"/>
            <a:ext cx="5407025" cy="3827463"/>
          </a:xfrm>
          <a:prstGeom prst="rect">
            <a:avLst/>
          </a:prstGeom>
          <a:noFill/>
          <a:ln>
            <a:miter lim="800000"/>
            <a:headEnd/>
            <a:tailEnd/>
          </a:ln>
        </p:spPr>
        <p:txBody>
          <a:bodyPr lIns="0" tIns="0" rIns="0" bIns="0">
            <a:spAutoFit/>
          </a:bodyPr>
          <a:lstStyle/>
          <a:p>
            <a:pPr marL="215900" indent="-215900" eaLnBrk="1">
              <a:lnSpc>
                <a:spcPct val="97000"/>
              </a:lnSpc>
              <a:spcBef>
                <a:spcPct val="0"/>
              </a:spcBef>
              <a:buSzPct val="45000"/>
              <a:buFont typeface="StarSymbol" charset="0"/>
              <a:buNone/>
              <a:tabLst>
                <a:tab pos="723900" algn="l"/>
                <a:tab pos="1447800" algn="l"/>
                <a:tab pos="2171700" algn="l"/>
                <a:tab pos="2895600" algn="l"/>
                <a:tab pos="3619500" algn="l"/>
                <a:tab pos="4343400" algn="l"/>
                <a:tab pos="5067300" algn="l"/>
              </a:tabLst>
            </a:pPr>
            <a:r>
              <a:rPr lang="en-GB" smtClean="0">
                <a:latin typeface="Arial" charset="0"/>
                <a:ea typeface="Gothic" charset="0"/>
                <a:cs typeface="Gothic" charset="0"/>
              </a:rPr>
              <a:t>Figure 1 Effect of Cemiplimab in Patients with Advanced Cutaneous Squamous-Cell Carcinoma. Panel A shows a 62-year-old patient at baseline and after 6 weeks of treatment with cemiplimab. Panel B shows an 83-year-old patient, who had undergone multiple surgeries for cutaneous squamous-cell carcinoma, at baseline and after 8 weeks of treatment with cemiplimab.</a:t>
            </a:r>
            <a:endParaRPr lang="en-GB" dirty="0">
              <a:latin typeface="Arial" charset="0"/>
              <a:ea typeface="Gothic" charset="0"/>
              <a:cs typeface="Gothic"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3313" name="Rectangle 1"/>
          <p:cNvSpPr>
            <a:spLocks noGrp="1" noRot="1" noChangeAspect="1" noChangeArrowheads="1" noTextEdit="1"/>
          </p:cNvSpPr>
          <p:nvPr>
            <p:ph type="sldImg"/>
          </p:nvPr>
        </p:nvSpPr>
        <p:spPr bwMode="auto">
          <a:xfrm>
            <a:off x="1587500" y="1006475"/>
            <a:ext cx="4595813" cy="3448050"/>
          </a:xfrm>
          <a:prstGeom prst="rect">
            <a:avLst/>
          </a:prstGeom>
          <a:solidFill>
            <a:srgbClr val="FFFFFF"/>
          </a:solidFill>
          <a:ln>
            <a:solidFill>
              <a:srgbClr val="000000"/>
            </a:solidFill>
            <a:miter lim="800000"/>
            <a:headEnd/>
            <a:tailEnd/>
          </a:ln>
        </p:spPr>
      </p:sp>
      <p:sp>
        <p:nvSpPr>
          <p:cNvPr id="13314" name="Text Box 2"/>
          <p:cNvSpPr txBox="1">
            <a:spLocks noGrp="1" noChangeArrowheads="1"/>
          </p:cNvSpPr>
          <p:nvPr>
            <p:ph type="body" idx="1"/>
          </p:nvPr>
        </p:nvSpPr>
        <p:spPr bwMode="auto">
          <a:xfrm>
            <a:off x="1185863" y="4787900"/>
            <a:ext cx="5407025" cy="3827463"/>
          </a:xfrm>
          <a:prstGeom prst="rect">
            <a:avLst/>
          </a:prstGeom>
          <a:noFill/>
          <a:ln>
            <a:miter lim="800000"/>
            <a:headEnd/>
            <a:tailEnd/>
          </a:ln>
        </p:spPr>
        <p:txBody>
          <a:bodyPr lIns="0" tIns="0" rIns="0" bIns="0">
            <a:spAutoFit/>
          </a:bodyPr>
          <a:lstStyle/>
          <a:p>
            <a:pPr marL="215900" indent="-215900" eaLnBrk="1">
              <a:lnSpc>
                <a:spcPct val="97000"/>
              </a:lnSpc>
              <a:spcBef>
                <a:spcPct val="0"/>
              </a:spcBef>
              <a:buSzPct val="45000"/>
              <a:buFont typeface="StarSymbol" charset="0"/>
              <a:buNone/>
              <a:tabLst>
                <a:tab pos="723900" algn="l"/>
                <a:tab pos="1447800" algn="l"/>
                <a:tab pos="2171700" algn="l"/>
                <a:tab pos="2895600" algn="l"/>
                <a:tab pos="3619500" algn="l"/>
                <a:tab pos="4343400" algn="l"/>
                <a:tab pos="5067300" algn="l"/>
              </a:tabLst>
            </a:pPr>
            <a:r>
              <a:rPr lang="en-GB" smtClean="0">
                <a:latin typeface="Arial" charset="0"/>
                <a:ea typeface="Gothic" charset="0"/>
                <a:cs typeface="Gothic" charset="0"/>
              </a:rPr>
              <a:t>Figure 2 Tumor Response to Cemiplimab among Patients in the Phase 2 Study Who Had Metastatic Cutaneous Squamous-Cell Carcinoma. Panel A shows the best percentage change from baseline in the sum of the diameters of the target lesions for each of the 45 patients in the metastatic-disease cohort of the phase 2 study who underwent imaging studies after the initiation of therapy, as well as the best response for each patient. The results of imaging studies were assessed by independent central review. Target lesions were lesions that could be measured according to Response Evaluation Criteria in Solid Tumors (RECIST), version 1.1; patients could have up to two target lesions per organ and five total target lesions. Nontarget lesions were lesions that could not be measured according to RECIST, version 1.1; patients with nontarget lesions only were considered to have a noncomplete response or nonprogressive disease, unless there was disappearance of all lesions or unequivocal progression. Measurements that were obtained after disease progression were excluded. A partial response was defined as a decrease in the sum of the target-lesion diameters of at least 30%, and progressive disease was defined as an increase in the sum of the target-lesion diameters of at least 20%. Three patients who had a decrease in the sum of the target-lesion diameters of at least 30% were classified as having progressive disease (red bars below baseline) because they had a new lesion or progression of a nontarget lesion. One patient had stable disease according to RECIST, version 1.1, but could not be evaluated overall (yellow bar) because the digital medical photographs could not be evaluated. The graph does not show data for the following patients (although they were included in the primary analysis): 3 patients who had new lesions or progression of nontarget lesions but had target lesions that could not be evaluated after the initiation of therapy, 1 patient who had a complete response but had nontarget lesions only at baseline, 4 patients who had nontarget lesions only, and 6 patients who had a target lesion that could not be evaluated after the initiation of therapy. Panel B shows the time to response and the duration of response for the 28 patients in the metastatic-disease cohort of the phase 2 study who had a response. Of the 28 patients, 23 continued to have a response at the time of data cutoff, 3 had progressive disease, 1 had surgical removal of the responsive target lesion and thus had censored data after surgery (top line), and 1 had a confirmed complete response but had censored data after being lost to follow-up (second line from the top). One of the 23 patients who continued to have a response (14th line from top) had nontarget lesions only and was deemed by independent central review to have a complete response after the lesions disappeared.</a:t>
            </a:r>
            <a:endParaRPr lang="en-GB" dirty="0">
              <a:latin typeface="Arial" charset="0"/>
              <a:ea typeface="Gothic" charset="0"/>
              <a:cs typeface="Gothic"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3313" name="Rectangle 1"/>
          <p:cNvSpPr>
            <a:spLocks noGrp="1" noRot="1" noChangeAspect="1" noChangeArrowheads="1" noTextEdit="1"/>
          </p:cNvSpPr>
          <p:nvPr>
            <p:ph type="sldImg"/>
          </p:nvPr>
        </p:nvSpPr>
        <p:spPr bwMode="auto">
          <a:xfrm>
            <a:off x="1587500" y="1006475"/>
            <a:ext cx="4595813" cy="3448050"/>
          </a:xfrm>
          <a:prstGeom prst="rect">
            <a:avLst/>
          </a:prstGeom>
          <a:solidFill>
            <a:srgbClr val="FFFFFF"/>
          </a:solidFill>
          <a:ln>
            <a:solidFill>
              <a:srgbClr val="000000"/>
            </a:solidFill>
            <a:miter lim="800000"/>
            <a:headEnd/>
            <a:tailEnd/>
          </a:ln>
        </p:spPr>
      </p:sp>
      <p:sp>
        <p:nvSpPr>
          <p:cNvPr id="13314" name="Text Box 2"/>
          <p:cNvSpPr txBox="1">
            <a:spLocks noGrp="1" noChangeArrowheads="1"/>
          </p:cNvSpPr>
          <p:nvPr>
            <p:ph type="body" idx="1"/>
          </p:nvPr>
        </p:nvSpPr>
        <p:spPr bwMode="auto">
          <a:xfrm>
            <a:off x="1185863" y="4787900"/>
            <a:ext cx="5407025" cy="3827463"/>
          </a:xfrm>
          <a:prstGeom prst="rect">
            <a:avLst/>
          </a:prstGeom>
          <a:noFill/>
          <a:ln>
            <a:miter lim="800000"/>
            <a:headEnd/>
            <a:tailEnd/>
          </a:ln>
        </p:spPr>
        <p:txBody>
          <a:bodyPr lIns="0" tIns="0" rIns="0" bIns="0">
            <a:spAutoFit/>
          </a:bodyPr>
          <a:lstStyle/>
          <a:p>
            <a:pPr marL="215900" indent="-215900" eaLnBrk="1">
              <a:lnSpc>
                <a:spcPct val="97000"/>
              </a:lnSpc>
              <a:spcBef>
                <a:spcPct val="0"/>
              </a:spcBef>
              <a:buSzPct val="45000"/>
              <a:buFont typeface="StarSymbol" charset="0"/>
              <a:buNone/>
              <a:tabLst>
                <a:tab pos="723900" algn="l"/>
                <a:tab pos="1447800" algn="l"/>
                <a:tab pos="2171700" algn="l"/>
                <a:tab pos="2895600" algn="l"/>
                <a:tab pos="3619500" algn="l"/>
                <a:tab pos="4343400" algn="l"/>
                <a:tab pos="5067300" algn="l"/>
              </a:tabLst>
            </a:pPr>
            <a:r>
              <a:rPr lang="en-GB" smtClean="0">
                <a:latin typeface="Arial" charset="0"/>
                <a:ea typeface="Gothic" charset="0"/>
                <a:cs typeface="Gothic" charset="0"/>
              </a:rPr>
              <a:t>Figure 3 Kaplan–Meier Curves for the Probability of Progression-free Survival among Patients in the Phase 2 Study Who Had Metastatic Cutaneous Squamous-Cell Carcinoma. In the metastatic-disease cohort of the phase 2 study, the median progression-free survival had not been reached at the time of data cutoff. The estimated probability of progression-free survival from baseline through 12 months was 53% (95% CI, 37 to 66), as assessed by independent central review.</a:t>
            </a:r>
            <a:endParaRPr lang="en-GB" dirty="0">
              <a:latin typeface="Arial" charset="0"/>
              <a:ea typeface="Gothic" charset="0"/>
              <a:cs typeface="Gothic"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3313" name="Rectangle 1"/>
          <p:cNvSpPr>
            <a:spLocks noGrp="1" noRot="1" noChangeAspect="1" noChangeArrowheads="1" noTextEdit="1"/>
          </p:cNvSpPr>
          <p:nvPr>
            <p:ph type="sldImg"/>
          </p:nvPr>
        </p:nvSpPr>
        <p:spPr bwMode="auto">
          <a:xfrm>
            <a:off x="1587500" y="1006475"/>
            <a:ext cx="4595813" cy="3448050"/>
          </a:xfrm>
          <a:prstGeom prst="rect">
            <a:avLst/>
          </a:prstGeom>
          <a:solidFill>
            <a:srgbClr val="FFFFFF"/>
          </a:solidFill>
          <a:ln>
            <a:solidFill>
              <a:srgbClr val="000000"/>
            </a:solidFill>
            <a:miter lim="800000"/>
            <a:headEnd/>
            <a:tailEnd/>
          </a:ln>
        </p:spPr>
      </p:sp>
      <p:sp>
        <p:nvSpPr>
          <p:cNvPr id="13314" name="Text Box 2"/>
          <p:cNvSpPr txBox="1">
            <a:spLocks noGrp="1" noChangeArrowheads="1"/>
          </p:cNvSpPr>
          <p:nvPr>
            <p:ph type="body" idx="1"/>
          </p:nvPr>
        </p:nvSpPr>
        <p:spPr bwMode="auto">
          <a:xfrm>
            <a:off x="1185863" y="4787900"/>
            <a:ext cx="5407025" cy="3827463"/>
          </a:xfrm>
          <a:prstGeom prst="rect">
            <a:avLst/>
          </a:prstGeom>
          <a:noFill/>
          <a:ln>
            <a:miter lim="800000"/>
            <a:headEnd/>
            <a:tailEnd/>
          </a:ln>
        </p:spPr>
        <p:txBody>
          <a:bodyPr lIns="0" tIns="0" rIns="0" bIns="0">
            <a:spAutoFit/>
          </a:bodyPr>
          <a:lstStyle/>
          <a:p>
            <a:pPr marL="215900" indent="-215900" eaLnBrk="1">
              <a:lnSpc>
                <a:spcPct val="97000"/>
              </a:lnSpc>
              <a:spcBef>
                <a:spcPct val="0"/>
              </a:spcBef>
              <a:buSzPct val="45000"/>
              <a:buFont typeface="StarSymbol" charset="0"/>
              <a:buNone/>
              <a:tabLst>
                <a:tab pos="723900" algn="l"/>
                <a:tab pos="1447800" algn="l"/>
                <a:tab pos="2171700" algn="l"/>
                <a:tab pos="2895600" algn="l"/>
                <a:tab pos="3619500" algn="l"/>
                <a:tab pos="4343400" algn="l"/>
                <a:tab pos="5067300" algn="l"/>
              </a:tabLst>
            </a:pPr>
            <a:r>
              <a:rPr lang="en-GB" smtClean="0">
                <a:latin typeface="Arial" charset="0"/>
                <a:ea typeface="Gothic" charset="0"/>
                <a:cs typeface="Gothic" charset="0"/>
              </a:rPr>
              <a:t>Table 1 Baseline Characteristics of the Patients.</a:t>
            </a:r>
            <a:endParaRPr lang="en-GB" dirty="0">
              <a:latin typeface="Arial" charset="0"/>
              <a:ea typeface="Gothic" charset="0"/>
              <a:cs typeface="Gothic"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3313" name="Rectangle 1"/>
          <p:cNvSpPr>
            <a:spLocks noGrp="1" noRot="1" noChangeAspect="1" noChangeArrowheads="1" noTextEdit="1"/>
          </p:cNvSpPr>
          <p:nvPr>
            <p:ph type="sldImg"/>
          </p:nvPr>
        </p:nvSpPr>
        <p:spPr bwMode="auto">
          <a:xfrm>
            <a:off x="1587500" y="1006475"/>
            <a:ext cx="4595813" cy="3448050"/>
          </a:xfrm>
          <a:prstGeom prst="rect">
            <a:avLst/>
          </a:prstGeom>
          <a:solidFill>
            <a:srgbClr val="FFFFFF"/>
          </a:solidFill>
          <a:ln>
            <a:solidFill>
              <a:srgbClr val="000000"/>
            </a:solidFill>
            <a:miter lim="800000"/>
            <a:headEnd/>
            <a:tailEnd/>
          </a:ln>
        </p:spPr>
      </p:sp>
      <p:sp>
        <p:nvSpPr>
          <p:cNvPr id="13314" name="Text Box 2"/>
          <p:cNvSpPr txBox="1">
            <a:spLocks noGrp="1" noChangeArrowheads="1"/>
          </p:cNvSpPr>
          <p:nvPr>
            <p:ph type="body" idx="1"/>
          </p:nvPr>
        </p:nvSpPr>
        <p:spPr bwMode="auto">
          <a:xfrm>
            <a:off x="1185863" y="4787900"/>
            <a:ext cx="5407025" cy="3827463"/>
          </a:xfrm>
          <a:prstGeom prst="rect">
            <a:avLst/>
          </a:prstGeom>
          <a:noFill/>
          <a:ln>
            <a:miter lim="800000"/>
            <a:headEnd/>
            <a:tailEnd/>
          </a:ln>
        </p:spPr>
        <p:txBody>
          <a:bodyPr lIns="0" tIns="0" rIns="0" bIns="0">
            <a:spAutoFit/>
          </a:bodyPr>
          <a:lstStyle/>
          <a:p>
            <a:pPr marL="215900" indent="-215900" eaLnBrk="1">
              <a:lnSpc>
                <a:spcPct val="97000"/>
              </a:lnSpc>
              <a:spcBef>
                <a:spcPct val="0"/>
              </a:spcBef>
              <a:buSzPct val="45000"/>
              <a:buFont typeface="StarSymbol" charset="0"/>
              <a:buNone/>
              <a:tabLst>
                <a:tab pos="723900" algn="l"/>
                <a:tab pos="1447800" algn="l"/>
                <a:tab pos="2171700" algn="l"/>
                <a:tab pos="2895600" algn="l"/>
                <a:tab pos="3619500" algn="l"/>
                <a:tab pos="4343400" algn="l"/>
                <a:tab pos="5067300" algn="l"/>
              </a:tabLst>
            </a:pPr>
            <a:r>
              <a:rPr lang="en-GB" smtClean="0">
                <a:latin typeface="Arial" charset="0"/>
                <a:ea typeface="Gothic" charset="0"/>
                <a:cs typeface="Gothic" charset="0"/>
              </a:rPr>
              <a:t>Table 2 Tumor Response to Cemiplimab, as Assessed by Independent Central Review.</a:t>
            </a:r>
            <a:endParaRPr lang="en-GB" dirty="0">
              <a:latin typeface="Arial" charset="0"/>
              <a:ea typeface="Gothic" charset="0"/>
              <a:cs typeface="Gothic"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3313" name="Rectangle 1"/>
          <p:cNvSpPr>
            <a:spLocks noGrp="1" noRot="1" noChangeAspect="1" noChangeArrowheads="1" noTextEdit="1"/>
          </p:cNvSpPr>
          <p:nvPr>
            <p:ph type="sldImg"/>
          </p:nvPr>
        </p:nvSpPr>
        <p:spPr bwMode="auto">
          <a:xfrm>
            <a:off x="1587500" y="1006475"/>
            <a:ext cx="4595813" cy="3448050"/>
          </a:xfrm>
          <a:prstGeom prst="rect">
            <a:avLst/>
          </a:prstGeom>
          <a:solidFill>
            <a:srgbClr val="FFFFFF"/>
          </a:solidFill>
          <a:ln>
            <a:solidFill>
              <a:srgbClr val="000000"/>
            </a:solidFill>
            <a:miter lim="800000"/>
            <a:headEnd/>
            <a:tailEnd/>
          </a:ln>
        </p:spPr>
      </p:sp>
      <p:sp>
        <p:nvSpPr>
          <p:cNvPr id="13314" name="Text Box 2"/>
          <p:cNvSpPr txBox="1">
            <a:spLocks noGrp="1" noChangeArrowheads="1"/>
          </p:cNvSpPr>
          <p:nvPr>
            <p:ph type="body" idx="1"/>
          </p:nvPr>
        </p:nvSpPr>
        <p:spPr bwMode="auto">
          <a:xfrm>
            <a:off x="1185863" y="4787900"/>
            <a:ext cx="5407025" cy="3827463"/>
          </a:xfrm>
          <a:prstGeom prst="rect">
            <a:avLst/>
          </a:prstGeom>
          <a:noFill/>
          <a:ln>
            <a:miter lim="800000"/>
            <a:headEnd/>
            <a:tailEnd/>
          </a:ln>
        </p:spPr>
        <p:txBody>
          <a:bodyPr lIns="0" tIns="0" rIns="0" bIns="0">
            <a:spAutoFit/>
          </a:bodyPr>
          <a:lstStyle/>
          <a:p>
            <a:pPr marL="215900" indent="-215900" eaLnBrk="1">
              <a:lnSpc>
                <a:spcPct val="97000"/>
              </a:lnSpc>
              <a:spcBef>
                <a:spcPct val="0"/>
              </a:spcBef>
              <a:buSzPct val="45000"/>
              <a:buFont typeface="StarSymbol" charset="0"/>
              <a:buNone/>
              <a:tabLst>
                <a:tab pos="723900" algn="l"/>
                <a:tab pos="1447800" algn="l"/>
                <a:tab pos="2171700" algn="l"/>
                <a:tab pos="2895600" algn="l"/>
                <a:tab pos="3619500" algn="l"/>
                <a:tab pos="4343400" algn="l"/>
                <a:tab pos="5067300" algn="l"/>
              </a:tabLst>
            </a:pPr>
            <a:r>
              <a:rPr lang="en-GB" smtClean="0">
                <a:latin typeface="Arial" charset="0"/>
                <a:ea typeface="Gothic" charset="0"/>
                <a:cs typeface="Gothic" charset="0"/>
              </a:rPr>
              <a:t>Table 3 Adverse Events.</a:t>
            </a:r>
            <a:endParaRPr lang="en-GB" dirty="0">
              <a:latin typeface="Arial" charset="0"/>
              <a:ea typeface="Gothic" charset="0"/>
              <a:cs typeface="Gothic"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8433" name="Rectangle 1"/>
          <p:cNvSpPr>
            <a:spLocks noGrp="1" noRot="1" noChangeAspect="1" noChangeArrowheads="1" noTextEdit="1"/>
          </p:cNvSpPr>
          <p:nvPr>
            <p:ph type="sldImg"/>
          </p:nvPr>
        </p:nvSpPr>
        <p:spPr bwMode="auto">
          <a:xfrm>
            <a:off x="1587500" y="1006475"/>
            <a:ext cx="4595813" cy="3448050"/>
          </a:xfrm>
          <a:prstGeom prst="rect">
            <a:avLst/>
          </a:prstGeom>
          <a:solidFill>
            <a:srgbClr val="FFFFFF"/>
          </a:solidFill>
          <a:ln>
            <a:solidFill>
              <a:srgbClr val="000000"/>
            </a:solidFill>
            <a:miter lim="800000"/>
            <a:headEnd/>
            <a:tailEnd/>
          </a:ln>
        </p:spPr>
      </p:sp>
      <p:sp>
        <p:nvSpPr>
          <p:cNvPr id="18434" name="Rectangle 2"/>
          <p:cNvSpPr txBox="1">
            <a:spLocks noGrp="1" noChangeArrowheads="1"/>
          </p:cNvSpPr>
          <p:nvPr>
            <p:ph type="body" idx="1"/>
          </p:nvPr>
        </p:nvSpPr>
        <p:spPr bwMode="auto">
          <a:xfrm>
            <a:off x="1185863" y="4787900"/>
            <a:ext cx="5407025" cy="3827463"/>
          </a:xfrm>
          <a:prstGeom prst="rect">
            <a:avLst/>
          </a:prstGeom>
          <a:noFill/>
          <a:ln>
            <a:miter lim="800000"/>
            <a:headEnd/>
            <a:tailEnd/>
          </a:ln>
        </p:spPr>
        <p:txBody>
          <a:bodyPr wrap="none" anchor="ctr"/>
          <a:lstStyle/>
          <a:p>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55650" y="2347913"/>
            <a:ext cx="8569325" cy="16208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512888" y="4283075"/>
            <a:ext cx="7056437" cy="1931988"/>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194550" y="627063"/>
            <a:ext cx="2151063" cy="62357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739775" y="627063"/>
            <a:ext cx="6302375" cy="62357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96925" y="4857750"/>
            <a:ext cx="8567738" cy="15017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96925" y="3203575"/>
            <a:ext cx="8567738" cy="1654175"/>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739775" y="2101850"/>
            <a:ext cx="4225925" cy="47609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118100" y="2101850"/>
            <a:ext cx="4227513" cy="47609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4825" y="303213"/>
            <a:ext cx="9072563" cy="1258887"/>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504825" y="1692275"/>
            <a:ext cx="4452938" cy="7048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04825" y="2397125"/>
            <a:ext cx="4452938" cy="435610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5121275" y="1692275"/>
            <a:ext cx="4456113" cy="7048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121275" y="2397125"/>
            <a:ext cx="4456113" cy="435610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4825" y="301625"/>
            <a:ext cx="3316288" cy="1279525"/>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941763" y="301625"/>
            <a:ext cx="5635625" cy="645160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504825" y="1581150"/>
            <a:ext cx="3316288" cy="51720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76438" y="5291138"/>
            <a:ext cx="6048375" cy="625475"/>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976438" y="674688"/>
            <a:ext cx="6048375" cy="453707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976438" y="5916613"/>
            <a:ext cx="6048375" cy="88741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739775" y="627063"/>
            <a:ext cx="8605838" cy="1260475"/>
          </a:xfrm>
          <a:prstGeom prst="rect">
            <a:avLst/>
          </a:prstGeom>
          <a:noFill/>
          <a:ln w="9525">
            <a:noFill/>
            <a:miter lim="800000"/>
            <a:headEnd/>
            <a:tailEnd/>
          </a:ln>
          <a:effectLst/>
        </p:spPr>
        <p:txBody>
          <a:bodyPr vert="horz" wrap="square" lIns="0" tIns="0" rIns="0" bIns="0" numCol="1" anchor="ctr" anchorCtr="0" compatLnSpc="1">
            <a:prstTxWarp prst="textNoShape">
              <a:avLst/>
            </a:prstTxWarp>
          </a:bodyPr>
          <a:lstStyle/>
          <a:p>
            <a:pPr lvl="0"/>
            <a:r>
              <a:rPr lang="en-GB" smtClean="0"/>
              <a:t>Click to edit the title text format</a:t>
            </a:r>
          </a:p>
        </p:txBody>
      </p:sp>
      <p:sp>
        <p:nvSpPr>
          <p:cNvPr id="1026" name="Rectangle 2"/>
          <p:cNvSpPr>
            <a:spLocks noGrp="1" noChangeArrowheads="1"/>
          </p:cNvSpPr>
          <p:nvPr>
            <p:ph type="body" idx="1"/>
          </p:nvPr>
        </p:nvSpPr>
        <p:spPr bwMode="auto">
          <a:xfrm>
            <a:off x="739775" y="2101850"/>
            <a:ext cx="8605838" cy="4760913"/>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p>
            <a:pPr lvl="0"/>
            <a:r>
              <a:rPr lang="en-GB" smtClean="0"/>
              <a:t>Click to edit the outline text format</a:t>
            </a:r>
          </a:p>
          <a:p>
            <a:pPr lvl="1"/>
            <a:r>
              <a:rPr lang="en-GB" smtClean="0"/>
              <a:t>Second Outline Level</a:t>
            </a:r>
          </a:p>
          <a:p>
            <a:pPr lvl="2"/>
            <a:r>
              <a:rPr lang="en-GB" smtClean="0"/>
              <a:t>Third Outline Level</a:t>
            </a:r>
          </a:p>
          <a:p>
            <a:pPr lvl="3"/>
            <a:r>
              <a:rPr lang="en-GB" smtClean="0"/>
              <a:t>Fourth Outline Level</a:t>
            </a:r>
          </a:p>
          <a:p>
            <a:pPr lvl="4"/>
            <a:r>
              <a:rPr lang="en-GB" smtClean="0"/>
              <a:t>Fifth Outline Level</a:t>
            </a:r>
          </a:p>
          <a:p>
            <a:pPr lvl="4"/>
            <a:r>
              <a:rPr lang="en-GB" smtClean="0"/>
              <a:t>Sixth Outline Level</a:t>
            </a:r>
          </a:p>
          <a:p>
            <a:pPr lvl="4"/>
            <a:r>
              <a:rPr lang="en-GB" smtClean="0"/>
              <a:t>Seventh Outline Level</a:t>
            </a:r>
          </a:p>
          <a:p>
            <a:pPr lvl="4"/>
            <a:r>
              <a:rPr lang="en-GB" smtClean="0"/>
              <a:t>Eighth Outline Level</a:t>
            </a:r>
          </a:p>
          <a:p>
            <a:pPr lvl="4"/>
            <a:r>
              <a:rPr lang="en-GB" smtClean="0"/>
              <a:t>Ninth Outline Level</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fontAlgn="base" hangingPunct="0">
        <a:lnSpc>
          <a:spcPct val="97000"/>
        </a:lnSpc>
        <a:spcBef>
          <a:spcPct val="0"/>
        </a:spcBef>
        <a:spcAft>
          <a:spcPct val="0"/>
        </a:spcAft>
        <a:buClr>
          <a:srgbClr val="FFFFFF"/>
        </a:buClr>
        <a:buSzPct val="45000"/>
        <a:buFont typeface="StarSymbol" charset="0"/>
        <a:defRPr sz="2800" b="1">
          <a:solidFill>
            <a:srgbClr val="FFFFFF"/>
          </a:solidFill>
          <a:latin typeface="+mj-lt"/>
          <a:ea typeface="+mj-ea"/>
          <a:cs typeface="+mj-cs"/>
        </a:defRPr>
      </a:lvl1pPr>
      <a:lvl2pPr marL="431800" indent="-215900" algn="l" defTabSz="457200" rtl="0" fontAlgn="base" hangingPunct="0">
        <a:spcBef>
          <a:spcPct val="0"/>
        </a:spcBef>
        <a:spcAft>
          <a:spcPct val="0"/>
        </a:spcAft>
        <a:buClr>
          <a:srgbClr val="FFFFFF"/>
        </a:buClr>
        <a:buSzPct val="45000"/>
        <a:buFont typeface="StarSymbol" charset="0"/>
        <a:defRPr sz="4400">
          <a:solidFill>
            <a:srgbClr val="000000"/>
          </a:solidFill>
          <a:latin typeface="Times New Roman" pitchFamily="16" charset="0"/>
          <a:ea typeface="Gothic" charset="0"/>
          <a:cs typeface="Gothic" charset="0"/>
        </a:defRPr>
      </a:lvl2pPr>
      <a:lvl3pPr marL="647700" indent="-215900" algn="l" defTabSz="457200" rtl="0" fontAlgn="base" hangingPunct="0">
        <a:spcBef>
          <a:spcPct val="0"/>
        </a:spcBef>
        <a:spcAft>
          <a:spcPct val="0"/>
        </a:spcAft>
        <a:buClr>
          <a:srgbClr val="FFFFFF"/>
        </a:buClr>
        <a:buSzPct val="45000"/>
        <a:buFont typeface="StarSymbol" charset="0"/>
        <a:defRPr sz="4400">
          <a:solidFill>
            <a:srgbClr val="000000"/>
          </a:solidFill>
          <a:latin typeface="Times New Roman" pitchFamily="16" charset="0"/>
          <a:ea typeface="Gothic" charset="0"/>
          <a:cs typeface="Gothic" charset="0"/>
        </a:defRPr>
      </a:lvl3pPr>
      <a:lvl4pPr marL="863600" indent="-215900" algn="l" defTabSz="457200" rtl="0" fontAlgn="base" hangingPunct="0">
        <a:spcBef>
          <a:spcPct val="0"/>
        </a:spcBef>
        <a:spcAft>
          <a:spcPct val="0"/>
        </a:spcAft>
        <a:buClr>
          <a:srgbClr val="FFFFFF"/>
        </a:buClr>
        <a:buSzPct val="45000"/>
        <a:buFont typeface="StarSymbol" charset="0"/>
        <a:defRPr sz="4400">
          <a:solidFill>
            <a:srgbClr val="000000"/>
          </a:solidFill>
          <a:latin typeface="Times New Roman" pitchFamily="16" charset="0"/>
          <a:ea typeface="Gothic" charset="0"/>
          <a:cs typeface="Gothic" charset="0"/>
        </a:defRPr>
      </a:lvl4pPr>
      <a:lvl5pPr marL="1079500" indent="-215900" algn="l" defTabSz="457200" rtl="0" fontAlgn="base" hangingPunct="0">
        <a:spcBef>
          <a:spcPct val="0"/>
        </a:spcBef>
        <a:spcAft>
          <a:spcPct val="0"/>
        </a:spcAft>
        <a:buClr>
          <a:srgbClr val="FFFFFF"/>
        </a:buClr>
        <a:buSzPct val="45000"/>
        <a:buFont typeface="StarSymbol" charset="0"/>
        <a:defRPr sz="4400">
          <a:solidFill>
            <a:srgbClr val="000000"/>
          </a:solidFill>
          <a:latin typeface="Times New Roman" pitchFamily="16" charset="0"/>
          <a:ea typeface="Gothic" charset="0"/>
          <a:cs typeface="Gothic" charset="0"/>
        </a:defRPr>
      </a:lvl5pPr>
      <a:lvl6pPr marL="1536700" indent="-215900" algn="l" defTabSz="457200" rtl="0" fontAlgn="base" hangingPunct="0">
        <a:spcBef>
          <a:spcPct val="0"/>
        </a:spcBef>
        <a:spcAft>
          <a:spcPct val="0"/>
        </a:spcAft>
        <a:buClr>
          <a:srgbClr val="FFFFFF"/>
        </a:buClr>
        <a:buSzPct val="45000"/>
        <a:buFont typeface="StarSymbol" charset="0"/>
        <a:defRPr sz="4400">
          <a:solidFill>
            <a:srgbClr val="000000"/>
          </a:solidFill>
          <a:latin typeface="Times New Roman" pitchFamily="16" charset="0"/>
          <a:ea typeface="Gothic" charset="0"/>
          <a:cs typeface="Gothic" charset="0"/>
        </a:defRPr>
      </a:lvl6pPr>
      <a:lvl7pPr marL="1993900" indent="-215900" algn="l" defTabSz="457200" rtl="0" fontAlgn="base" hangingPunct="0">
        <a:spcBef>
          <a:spcPct val="0"/>
        </a:spcBef>
        <a:spcAft>
          <a:spcPct val="0"/>
        </a:spcAft>
        <a:buClr>
          <a:srgbClr val="FFFFFF"/>
        </a:buClr>
        <a:buSzPct val="45000"/>
        <a:buFont typeface="StarSymbol" charset="0"/>
        <a:defRPr sz="4400">
          <a:solidFill>
            <a:srgbClr val="000000"/>
          </a:solidFill>
          <a:latin typeface="Times New Roman" pitchFamily="16" charset="0"/>
          <a:ea typeface="Gothic" charset="0"/>
          <a:cs typeface="Gothic" charset="0"/>
        </a:defRPr>
      </a:lvl7pPr>
      <a:lvl8pPr marL="2451100" indent="-215900" algn="l" defTabSz="457200" rtl="0" fontAlgn="base" hangingPunct="0">
        <a:spcBef>
          <a:spcPct val="0"/>
        </a:spcBef>
        <a:spcAft>
          <a:spcPct val="0"/>
        </a:spcAft>
        <a:buClr>
          <a:srgbClr val="FFFFFF"/>
        </a:buClr>
        <a:buSzPct val="45000"/>
        <a:buFont typeface="StarSymbol" charset="0"/>
        <a:defRPr sz="4400">
          <a:solidFill>
            <a:srgbClr val="000000"/>
          </a:solidFill>
          <a:latin typeface="Times New Roman" pitchFamily="16" charset="0"/>
          <a:ea typeface="Gothic" charset="0"/>
          <a:cs typeface="Gothic" charset="0"/>
        </a:defRPr>
      </a:lvl8pPr>
      <a:lvl9pPr marL="2908300" indent="-215900" algn="l" defTabSz="457200" rtl="0" fontAlgn="base" hangingPunct="0">
        <a:spcBef>
          <a:spcPct val="0"/>
        </a:spcBef>
        <a:spcAft>
          <a:spcPct val="0"/>
        </a:spcAft>
        <a:buClr>
          <a:srgbClr val="FFFFFF"/>
        </a:buClr>
        <a:buSzPct val="45000"/>
        <a:buFont typeface="StarSymbol" charset="0"/>
        <a:defRPr sz="4400">
          <a:solidFill>
            <a:srgbClr val="000000"/>
          </a:solidFill>
          <a:latin typeface="Times New Roman" pitchFamily="16" charset="0"/>
          <a:ea typeface="Gothic" charset="0"/>
          <a:cs typeface="Gothic" charset="0"/>
        </a:defRPr>
      </a:lvl9pPr>
    </p:titleStyle>
    <p:bodyStyle>
      <a:lvl1pPr marL="431800" indent="-323850" algn="l" defTabSz="457200" rtl="0" fontAlgn="base" hangingPunct="0">
        <a:lnSpc>
          <a:spcPct val="97000"/>
        </a:lnSpc>
        <a:spcBef>
          <a:spcPct val="0"/>
        </a:spcBef>
        <a:spcAft>
          <a:spcPts val="888"/>
        </a:spcAft>
        <a:buClr>
          <a:srgbClr val="FFFFFF"/>
        </a:buClr>
        <a:buSzPct val="100000"/>
        <a:buFont typeface="Arial" charset="0"/>
        <a:buChar char="•"/>
        <a:defRPr sz="2000">
          <a:solidFill>
            <a:srgbClr val="FFFFFF"/>
          </a:solidFill>
          <a:latin typeface="+mn-lt"/>
          <a:ea typeface="+mn-ea"/>
          <a:cs typeface="+mn-cs"/>
        </a:defRPr>
      </a:lvl1pPr>
      <a:lvl2pPr marL="863600" indent="-287338" algn="l" defTabSz="457200" rtl="0" fontAlgn="base" hangingPunct="0">
        <a:lnSpc>
          <a:spcPct val="97000"/>
        </a:lnSpc>
        <a:spcBef>
          <a:spcPct val="0"/>
        </a:spcBef>
        <a:spcAft>
          <a:spcPts val="1138"/>
        </a:spcAft>
        <a:buClr>
          <a:srgbClr val="FFFFFF"/>
        </a:buClr>
        <a:buSzPct val="75000"/>
        <a:buFont typeface="StarSymbol" charset="0"/>
        <a:buChar char="–"/>
        <a:defRPr sz="2600">
          <a:solidFill>
            <a:srgbClr val="FFFFFF"/>
          </a:solidFill>
          <a:latin typeface="+mn-lt"/>
          <a:ea typeface="+mn-ea"/>
          <a:cs typeface="+mn-cs"/>
        </a:defRPr>
      </a:lvl2pPr>
      <a:lvl3pPr marL="1295400" indent="-215900" algn="l" defTabSz="457200" rtl="0" fontAlgn="base" hangingPunct="0">
        <a:lnSpc>
          <a:spcPct val="97000"/>
        </a:lnSpc>
        <a:spcBef>
          <a:spcPct val="0"/>
        </a:spcBef>
        <a:spcAft>
          <a:spcPts val="850"/>
        </a:spcAft>
        <a:buClr>
          <a:srgbClr val="FFFFFF"/>
        </a:buClr>
        <a:buSzPct val="45000"/>
        <a:buFont typeface="StarSymbol" charset="0"/>
        <a:buChar char="●"/>
        <a:defRPr sz="2400">
          <a:solidFill>
            <a:srgbClr val="FFFFFF"/>
          </a:solidFill>
          <a:latin typeface="+mn-lt"/>
          <a:ea typeface="+mn-ea"/>
          <a:cs typeface="+mn-cs"/>
        </a:defRPr>
      </a:lvl3pPr>
      <a:lvl4pPr marL="1727200" indent="-215900" algn="l" defTabSz="457200" rtl="0" fontAlgn="base" hangingPunct="0">
        <a:lnSpc>
          <a:spcPct val="97000"/>
        </a:lnSpc>
        <a:spcBef>
          <a:spcPct val="0"/>
        </a:spcBef>
        <a:spcAft>
          <a:spcPts val="575"/>
        </a:spcAft>
        <a:buClr>
          <a:srgbClr val="FFFFFF"/>
        </a:buClr>
        <a:buSzPct val="75000"/>
        <a:buFont typeface="StarSymbol" charset="0"/>
        <a:buChar char="–"/>
        <a:defRPr sz="2000">
          <a:solidFill>
            <a:srgbClr val="FFFFFF"/>
          </a:solidFill>
          <a:latin typeface="+mn-lt"/>
          <a:ea typeface="+mn-ea"/>
          <a:cs typeface="+mn-cs"/>
        </a:defRPr>
      </a:lvl4pPr>
      <a:lvl5pPr marL="2159000" indent="-215900" algn="l" defTabSz="457200" rtl="0" fontAlgn="base" hangingPunct="0">
        <a:lnSpc>
          <a:spcPct val="97000"/>
        </a:lnSpc>
        <a:spcBef>
          <a:spcPct val="0"/>
        </a:spcBef>
        <a:spcAft>
          <a:spcPts val="288"/>
        </a:spcAft>
        <a:buClr>
          <a:srgbClr val="FFFFFF"/>
        </a:buClr>
        <a:buSzPct val="45000"/>
        <a:buFont typeface="StarSymbol" charset="0"/>
        <a:buChar char="●"/>
        <a:defRPr sz="2000">
          <a:solidFill>
            <a:srgbClr val="FFFFFF"/>
          </a:solidFill>
          <a:latin typeface="+mn-lt"/>
          <a:ea typeface="+mn-ea"/>
          <a:cs typeface="+mn-cs"/>
        </a:defRPr>
      </a:lvl5pPr>
      <a:lvl6pPr marL="2616200" indent="-215900" algn="l" defTabSz="457200" rtl="0" fontAlgn="base" hangingPunct="0">
        <a:lnSpc>
          <a:spcPct val="97000"/>
        </a:lnSpc>
        <a:spcBef>
          <a:spcPct val="0"/>
        </a:spcBef>
        <a:spcAft>
          <a:spcPts val="288"/>
        </a:spcAft>
        <a:buClr>
          <a:srgbClr val="FFFFFF"/>
        </a:buClr>
        <a:buSzPct val="45000"/>
        <a:buFont typeface="StarSymbol" charset="0"/>
        <a:buChar char="●"/>
        <a:defRPr sz="2000">
          <a:solidFill>
            <a:srgbClr val="FFFFFF"/>
          </a:solidFill>
          <a:latin typeface="+mn-lt"/>
          <a:ea typeface="+mn-ea"/>
          <a:cs typeface="+mn-cs"/>
        </a:defRPr>
      </a:lvl6pPr>
      <a:lvl7pPr marL="3073400" indent="-215900" algn="l" defTabSz="457200" rtl="0" fontAlgn="base" hangingPunct="0">
        <a:lnSpc>
          <a:spcPct val="97000"/>
        </a:lnSpc>
        <a:spcBef>
          <a:spcPct val="0"/>
        </a:spcBef>
        <a:spcAft>
          <a:spcPts val="288"/>
        </a:spcAft>
        <a:buClr>
          <a:srgbClr val="FFFFFF"/>
        </a:buClr>
        <a:buSzPct val="45000"/>
        <a:buFont typeface="StarSymbol" charset="0"/>
        <a:buChar char="●"/>
        <a:defRPr sz="2000">
          <a:solidFill>
            <a:srgbClr val="FFFFFF"/>
          </a:solidFill>
          <a:latin typeface="+mn-lt"/>
          <a:ea typeface="+mn-ea"/>
          <a:cs typeface="+mn-cs"/>
        </a:defRPr>
      </a:lvl7pPr>
      <a:lvl8pPr marL="3530600" indent="-215900" algn="l" defTabSz="457200" rtl="0" fontAlgn="base" hangingPunct="0">
        <a:lnSpc>
          <a:spcPct val="97000"/>
        </a:lnSpc>
        <a:spcBef>
          <a:spcPct val="0"/>
        </a:spcBef>
        <a:spcAft>
          <a:spcPts val="288"/>
        </a:spcAft>
        <a:buClr>
          <a:srgbClr val="FFFFFF"/>
        </a:buClr>
        <a:buSzPct val="45000"/>
        <a:buFont typeface="StarSymbol" charset="0"/>
        <a:buChar char="●"/>
        <a:defRPr sz="2000">
          <a:solidFill>
            <a:srgbClr val="FFFFFF"/>
          </a:solidFill>
          <a:latin typeface="+mn-lt"/>
          <a:ea typeface="+mn-ea"/>
          <a:cs typeface="+mn-cs"/>
        </a:defRPr>
      </a:lvl8pPr>
      <a:lvl9pPr marL="3987800" indent="-215900" algn="l" defTabSz="457200" rtl="0" fontAlgn="base" hangingPunct="0">
        <a:lnSpc>
          <a:spcPct val="97000"/>
        </a:lnSpc>
        <a:spcBef>
          <a:spcPct val="0"/>
        </a:spcBef>
        <a:spcAft>
          <a:spcPts val="288"/>
        </a:spcAft>
        <a:buClr>
          <a:srgbClr val="FFFFFF"/>
        </a:buClr>
        <a:buSzPct val="45000"/>
        <a:buFont typeface="StarSymbol" charset="0"/>
        <a:buChar char="●"/>
        <a:defRPr sz="2000">
          <a:solidFill>
            <a:srgbClr val="FFFFFF"/>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2.tiff"/></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3.tiff"/></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4.tiff"/></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image" Target="../media/image5.tiff"/></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6.tiff"/></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7.xml"/><Relationship Id="rId4" Type="http://schemas.openxmlformats.org/officeDocument/2006/relationships/image" Target="../media/image7.tiff"/></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Text Box 1"/>
          <p:cNvSpPr txBox="1">
            <a:spLocks noChangeArrowheads="1"/>
          </p:cNvSpPr>
          <p:nvPr/>
        </p:nvSpPr>
        <p:spPr bwMode="auto">
          <a:xfrm>
            <a:off x="739775" y="631825"/>
            <a:ext cx="8604250" cy="1262063"/>
          </a:xfrm>
          <a:prstGeom prst="rect">
            <a:avLst/>
          </a:prstGeom>
          <a:noFill/>
          <a:ln w="9525">
            <a:noFill/>
            <a:miter lim="800000"/>
            <a:headEnd/>
            <a:tailEnd/>
          </a:ln>
        </p:spPr>
        <p:txBody>
          <a:bodyPr lIns="0" tIns="0" rIns="0" bIns="0"/>
          <a:lstStyle/>
          <a:p>
            <a:pPr algn="ctr" eaLnBrk="1">
              <a:lnSpc>
                <a:spcPct val="97000"/>
              </a:lnSpc>
              <a:buClr>
                <a:srgbClr val="FFFFFF"/>
              </a:buClr>
              <a:buSzPct val="45000"/>
              <a:buFont typeface="StarSymbol" charset="0"/>
              <a:buNone/>
              <a:tabLst>
                <a:tab pos="723900" algn="l"/>
                <a:tab pos="1447800" algn="l"/>
                <a:tab pos="2171700" algn="l"/>
                <a:tab pos="2895600" algn="l"/>
                <a:tab pos="3619500" algn="l"/>
                <a:tab pos="4343400" algn="l"/>
                <a:tab pos="5067300" algn="l"/>
                <a:tab pos="5791200" algn="l"/>
                <a:tab pos="6515100" algn="l"/>
                <a:tab pos="7239000" algn="l"/>
                <a:tab pos="7962900" algn="l"/>
              </a:tabLst>
            </a:pPr>
            <a:r>
              <a:rPr lang="en-GB" sz="1800" b="1" dirty="0" smtClean="0">
                <a:solidFill>
                  <a:srgbClr val="FF0000"/>
                </a:solidFill>
                <a:latin typeface="Arial" charset="0"/>
              </a:rPr>
              <a:t>Original Article</a:t>
            </a:r>
            <a:r>
              <a:rPr lang="en-GB" sz="2800" b="1" dirty="0" smtClean="0">
                <a:solidFill>
                  <a:srgbClr val="FFFFFF"/>
                </a:solidFill>
                <a:latin typeface="Arial" charset="0"/>
              </a:rPr>
              <a:t> </a:t>
            </a:r>
            <a:r>
              <a:rPr lang="en-GB" sz="2800" b="1" dirty="0">
                <a:solidFill>
                  <a:srgbClr val="FFFFFF"/>
                </a:solidFill>
                <a:latin typeface="Arial" charset="0"/>
              </a:rPr>
              <a:t/>
            </a:r>
            <a:br>
              <a:rPr lang="en-GB" sz="2800" b="1" dirty="0">
                <a:solidFill>
                  <a:srgbClr val="FFFFFF"/>
                </a:solidFill>
                <a:latin typeface="Arial" charset="0"/>
              </a:rPr>
            </a:br>
            <a:r>
              <a:rPr lang="en-GB" sz="2800" b="1" dirty="0" smtClean="0">
                <a:solidFill>
                  <a:srgbClr val="FFFFFF"/>
                </a:solidFill>
                <a:latin typeface="Arial" charset="0"/>
              </a:rPr>
              <a:t>PD-1 Blockade with Cemiplimab in Advanced Cutaneous Squamous-Cell Carcinoma</a:t>
            </a:r>
            <a:endParaRPr lang="en-GB" sz="2800" b="1" dirty="0">
              <a:solidFill>
                <a:srgbClr val="FFFFFF"/>
              </a:solidFill>
              <a:latin typeface="Arial" charset="0"/>
            </a:endParaRPr>
          </a:p>
        </p:txBody>
      </p:sp>
      <p:sp>
        <p:nvSpPr>
          <p:cNvPr id="3074" name="Text Box 2"/>
          <p:cNvSpPr txBox="1">
            <a:spLocks noChangeArrowheads="1"/>
          </p:cNvSpPr>
          <p:nvPr/>
        </p:nvSpPr>
        <p:spPr bwMode="auto">
          <a:xfrm>
            <a:off x="739775" y="2259013"/>
            <a:ext cx="8604250" cy="3021012"/>
          </a:xfrm>
          <a:prstGeom prst="rect">
            <a:avLst/>
          </a:prstGeom>
          <a:noFill/>
          <a:ln w="9525">
            <a:noFill/>
            <a:miter lim="800000"/>
            <a:headEnd/>
            <a:tailEnd/>
          </a:ln>
        </p:spPr>
        <p:txBody>
          <a:bodyPr lIns="0" tIns="0" rIns="0" bIns="0"/>
          <a:lstStyle/>
          <a:p>
            <a:pPr algn="ctr" eaLnBrk="1">
              <a:lnSpc>
                <a:spcPct val="97000"/>
              </a:lnSpc>
              <a:buClr>
                <a:srgbClr val="FFFFFF"/>
              </a:buClr>
              <a:buSzPct val="45000"/>
              <a:buFont typeface="StarSymbol" charset="0"/>
              <a:buNone/>
              <a:tabLst>
                <a:tab pos="723900" algn="l"/>
                <a:tab pos="1447800" algn="l"/>
                <a:tab pos="2171700" algn="l"/>
                <a:tab pos="2895600" algn="l"/>
                <a:tab pos="3619500" algn="l"/>
                <a:tab pos="4343400" algn="l"/>
                <a:tab pos="5067300" algn="l"/>
                <a:tab pos="5791200" algn="l"/>
                <a:tab pos="6515100" algn="l"/>
                <a:tab pos="7239000" algn="l"/>
                <a:tab pos="7962900" algn="l"/>
              </a:tabLst>
            </a:pPr>
            <a:r>
              <a:rPr lang="en-GB" sz="1800" dirty="0" err="1" smtClean="0">
                <a:solidFill>
                  <a:srgbClr val="FFFFFF"/>
                </a:solidFill>
                <a:latin typeface="Arial" charset="0"/>
              </a:rPr>
              <a:t>Michael R. Migden, M.D., Danny Rischin, M.D., Chrysalyne D. Schmults, M.D., Alexander Guminski, M.D., Ph.D., Axel Hauschild, M.D., Karl D. Lewis, M.D., Christine H. Chung, M.D., Leonel Hernandez-Aya, M.D., Annette M. Lim, M.D., Ph.D., Anne Lynn S. Chang, M.D., Guilherme Rabinowits, M.D., Alesha A. Thai, M.D., Lara A. Dunn, M.D., Brett G.M. Hughes, M.D., Nikhil I. Khushalani, M.D., Badri Modi, M.D., Dirk Schadendorf, M.D., Bo Gao, Ph.D., Frank Seebach, M.D., Siyu Li, Ph.D., Jingjin Li, Ph.D., Melissa Mathias, M.D., Jocelyn Booth, M.B.A., Kosalai Mohan, Ph.D., Elizabeth Stankevich, B.S., Hani M. Babiker, M.D., Irene Brana, M.D., Ph.D., Marta Gil-Martin, M.D., Jade Homsi, M.D., Melissa L. Johnson, M.D., Victor Moreno, M.D., Ph.D., Jiaxin Niu, M.D., Ph.D., Taofeek K. Owonikoko, M.D., Ph.D., Kyriakos P. Papadopoulos, M.D., George D. Yancopoulos, M.D., Ph.D., Israel Lowy, M.D., Ph.D., and Matthew G. Fury, M.D., Ph.D.</a:t>
            </a:r>
            <a:endParaRPr lang="en-GB" sz="1800" dirty="0">
              <a:solidFill>
                <a:srgbClr val="FFFFFF"/>
              </a:solidFill>
              <a:latin typeface="Arial" charset="0"/>
            </a:endParaRPr>
          </a:p>
        </p:txBody>
      </p:sp>
      <p:sp>
        <p:nvSpPr>
          <p:cNvPr id="3075" name="Text Box 3"/>
          <p:cNvSpPr txBox="1">
            <a:spLocks noChangeArrowheads="1"/>
          </p:cNvSpPr>
          <p:nvPr/>
        </p:nvSpPr>
        <p:spPr bwMode="auto">
          <a:xfrm>
            <a:off x="738188" y="5641975"/>
            <a:ext cx="8604250" cy="268663"/>
          </a:xfrm>
          <a:prstGeom prst="rect">
            <a:avLst/>
          </a:prstGeom>
          <a:noFill/>
          <a:ln w="9525">
            <a:noFill/>
            <a:miter lim="800000"/>
            <a:headEnd/>
            <a:tailEnd/>
          </a:ln>
        </p:spPr>
        <p:txBody>
          <a:bodyPr lIns="0" tIns="0" rIns="0" bIns="0">
            <a:spAutoFit/>
          </a:bodyPr>
          <a:lstStyle/>
          <a:p>
            <a:pPr algn="ctr" eaLnBrk="1">
              <a:lnSpc>
                <a:spcPct val="97000"/>
              </a:lnSpc>
              <a:buClr>
                <a:srgbClr val="FFFFFF"/>
              </a:buClr>
              <a:buSzPct val="45000"/>
              <a:buFont typeface="StarSymbol" charset="0"/>
              <a:buNone/>
              <a:tabLst>
                <a:tab pos="723900" algn="l"/>
                <a:tab pos="1447800" algn="l"/>
                <a:tab pos="2171700" algn="l"/>
                <a:tab pos="2895600" algn="l"/>
                <a:tab pos="3619500" algn="l"/>
                <a:tab pos="4343400" algn="l"/>
                <a:tab pos="5067300" algn="l"/>
                <a:tab pos="5791200" algn="l"/>
                <a:tab pos="6515100" algn="l"/>
                <a:tab pos="7239000" algn="l"/>
                <a:tab pos="7962900" algn="l"/>
              </a:tabLst>
            </a:pPr>
            <a:r>
              <a:rPr lang="en-GB" sz="1800" dirty="0" smtClean="0">
                <a:solidFill>
                  <a:srgbClr val="FFFFFF"/>
                </a:solidFill>
                <a:latin typeface="Arial" charset="0"/>
              </a:rPr>
              <a:t>N Engl J Med</a:t>
            </a:r>
            <a:endParaRPr lang="en-GB" sz="1800" dirty="0">
              <a:solidFill>
                <a:srgbClr val="FFFFFF"/>
              </a:solidFill>
              <a:latin typeface="Arial" charset="0"/>
            </a:endParaRPr>
          </a:p>
          <a:p>
            <a:pPr algn="ctr" eaLnBrk="1">
              <a:lnSpc>
                <a:spcPct val="97000"/>
              </a:lnSpc>
              <a:buClr>
                <a:srgbClr val="FFFFFF"/>
              </a:buClr>
              <a:buSzPct val="45000"/>
              <a:buFont typeface="StarSymbol" charset="0"/>
              <a:buNone/>
              <a:tabLst>
                <a:tab pos="723900" algn="l"/>
                <a:tab pos="1447800" algn="l"/>
                <a:tab pos="2171700" algn="l"/>
                <a:tab pos="2895600" algn="l"/>
                <a:tab pos="3619500" algn="l"/>
                <a:tab pos="4343400" algn="l"/>
                <a:tab pos="5067300" algn="l"/>
                <a:tab pos="5791200" algn="l"/>
                <a:tab pos="6515100" algn="l"/>
                <a:tab pos="7239000" algn="l"/>
                <a:tab pos="7962900" algn="l"/>
              </a:tabLst>
            </a:pPr>
            <a:r>
              <a:rPr lang="en-GB" sz="1800" dirty="0" smtClean="0">
                <a:solidFill>
                  <a:srgbClr val="FFFFFF"/>
                </a:solidFill>
                <a:latin typeface="Arial" charset="0"/>
              </a:rPr>
              <a:t>Volume 379(4):341-351</a:t>
            </a:r>
            <a:endParaRPr lang="en-GB" sz="1800" dirty="0">
              <a:solidFill>
                <a:srgbClr val="FFFFFF"/>
              </a:solidFill>
              <a:latin typeface="Arial" charset="0"/>
            </a:endParaRPr>
          </a:p>
          <a:p>
            <a:pPr algn="ctr" eaLnBrk="1">
              <a:lnSpc>
                <a:spcPct val="97000"/>
              </a:lnSpc>
              <a:buClr>
                <a:srgbClr val="FFFFFF"/>
              </a:buClr>
              <a:buSzPct val="45000"/>
              <a:buFont typeface="StarSymbol" charset="0"/>
              <a:buNone/>
              <a:tabLst>
                <a:tab pos="723900" algn="l"/>
                <a:tab pos="1447800" algn="l"/>
                <a:tab pos="2171700" algn="l"/>
                <a:tab pos="2895600" algn="l"/>
                <a:tab pos="3619500" algn="l"/>
                <a:tab pos="4343400" algn="l"/>
                <a:tab pos="5067300" algn="l"/>
                <a:tab pos="5791200" algn="l"/>
                <a:tab pos="6515100" algn="l"/>
                <a:tab pos="7239000" algn="l"/>
                <a:tab pos="7962900" algn="l"/>
              </a:tabLst>
            </a:pPr>
            <a:r>
              <a:rPr lang="en-GB" sz="1800" dirty="0" smtClean="0">
                <a:solidFill>
                  <a:srgbClr val="FFFFFF"/>
                </a:solidFill>
                <a:latin typeface="Arial" charset="0"/>
              </a:rPr>
              <a:t>July 26, 2018</a:t>
            </a:r>
            <a:endParaRPr lang="en-GB" sz="1800" dirty="0">
              <a:solidFill>
                <a:srgbClr val="FFFFFF"/>
              </a:solidFill>
              <a:latin typeface="Arial" charset="0"/>
            </a:endParaRPr>
          </a:p>
        </p:txBody>
      </p:sp>
      <p:pic>
        <p:nvPicPr>
          <p:cNvPr id="3076" name="Picture 4"/>
          <p:cNvPicPr>
            <a:picLocks noChangeAspect="1" noChangeArrowheads="1"/>
          </p:cNvPicPr>
          <p:nvPr/>
        </p:nvPicPr>
        <p:blipFill>
          <a:blip r:embed="rId3" cstate="print"/>
          <a:srcRect/>
          <a:stretch>
            <a:fillRect/>
          </a:stretch>
        </p:blipFill>
        <p:spPr bwMode="auto">
          <a:xfrm>
            <a:off x="6958013" y="6911975"/>
            <a:ext cx="2828925" cy="476250"/>
          </a:xfrm>
          <a:prstGeom prst="rect">
            <a:avLst/>
          </a:prstGeom>
          <a:noFill/>
        </p:spPr>
      </p:pic>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Text Box 1"/>
          <p:cNvSpPr txBox="1">
            <a:spLocks noChangeArrowheads="1"/>
          </p:cNvSpPr>
          <p:nvPr/>
        </p:nvSpPr>
        <p:spPr bwMode="auto">
          <a:xfrm>
            <a:off x="739775" y="787983"/>
            <a:ext cx="8604250" cy="417935"/>
          </a:xfrm>
          <a:prstGeom prst="rect">
            <a:avLst/>
          </a:prstGeom>
          <a:noFill/>
          <a:ln w="9525">
            <a:noFill/>
            <a:miter lim="800000"/>
            <a:headEnd/>
            <a:tailEnd/>
          </a:ln>
        </p:spPr>
        <p:txBody>
          <a:bodyPr lIns="0" tIns="0" rIns="0" bIns="0" anchor="ctr">
            <a:spAutoFit/>
          </a:bodyPr>
          <a:lstStyle/>
          <a:p>
            <a:pPr algn="ctr" eaLnBrk="1">
              <a:lnSpc>
                <a:spcPct val="97000"/>
              </a:lnSpc>
              <a:buClr>
                <a:srgbClr val="FFFFFF"/>
              </a:buClr>
              <a:buSzPct val="45000"/>
              <a:buFont typeface="StarSymbol" charset="0"/>
              <a:buNone/>
              <a:tabLst>
                <a:tab pos="723900" algn="l"/>
                <a:tab pos="1447800" algn="l"/>
                <a:tab pos="2171700" algn="l"/>
                <a:tab pos="2895600" algn="l"/>
                <a:tab pos="3619500" algn="l"/>
                <a:tab pos="4343400" algn="l"/>
                <a:tab pos="5067300" algn="l"/>
                <a:tab pos="5791200" algn="l"/>
                <a:tab pos="6515100" algn="l"/>
                <a:tab pos="7239000" algn="l"/>
                <a:tab pos="7962900" algn="l"/>
              </a:tabLst>
            </a:pPr>
            <a:r>
              <a:rPr lang="en-GB" sz="2800" b="1" smtClean="0">
                <a:solidFill>
                  <a:srgbClr val="FFFFFF"/>
                </a:solidFill>
                <a:latin typeface="Arial" charset="0"/>
              </a:rPr>
              <a:t>Study Overview</a:t>
            </a:r>
            <a:endParaRPr lang="en-GB" sz="2800" b="1" dirty="0">
              <a:solidFill>
                <a:srgbClr val="FFFFFF"/>
              </a:solidFill>
              <a:latin typeface="Arial" charset="0"/>
            </a:endParaRPr>
          </a:p>
        </p:txBody>
      </p:sp>
      <p:sp>
        <p:nvSpPr>
          <p:cNvPr id="4098" name="Rectangle 2"/>
          <p:cNvSpPr>
            <a:spLocks noGrp="1" noChangeArrowheads="1"/>
          </p:cNvSpPr>
          <p:nvPr>
            <p:ph type="body"/>
          </p:nvPr>
        </p:nvSpPr>
        <p:spPr>
          <a:xfrm>
            <a:off x="739775" y="1549400"/>
            <a:ext cx="8607425" cy="5241925"/>
          </a:xfrm>
          <a:ln/>
        </p:spPr>
        <p:txBody>
          <a:bodyPr anchor="t"/>
          <a:lstStyle/>
          <a:p>
            <a:pPr marL="431800" indent="-323850" algn="l">
              <a:lnSpc>
                <a:spcPct val="92000"/>
              </a:lnSpc>
              <a:spcAft>
                <a:spcPts val="888"/>
              </a:spcAft>
              <a:buSzPct val="100000"/>
              <a:buFont typeface="Arial" charset="0"/>
              <a:buChar char="•"/>
              <a:tabLst>
                <a:tab pos="723900" algn="l"/>
                <a:tab pos="1447800" algn="l"/>
                <a:tab pos="2171700" algn="l"/>
                <a:tab pos="2895600" algn="l"/>
                <a:tab pos="3619500" algn="l"/>
                <a:tab pos="4343400" algn="l"/>
                <a:tab pos="5067300" algn="l"/>
                <a:tab pos="5791200" algn="l"/>
                <a:tab pos="6515100" algn="l"/>
                <a:tab pos="7239000" algn="l"/>
                <a:tab pos="7962900" algn="l"/>
              </a:tabLst>
            </a:pPr>
            <a:r>
              <a:rPr lang="en-GB" sz="2000" b="0" dirty="0" smtClean="0">
                <a:latin typeface="Arial" charset="0"/>
              </a:rPr>
              <a:t>Among patients with advanced cutaneous squamous-cell carcinoma, the PD-1 inhibitor cemiplimab induced a response in approximately half the patients and was associated with the expected spectrum of adverse events.</a:t>
            </a:r>
            <a:endParaRPr lang="en-GB" sz="2000" b="0" dirty="0">
              <a:latin typeface="Arial" charset="0"/>
            </a:endParaRPr>
          </a:p>
        </p:txBody>
      </p:sp>
      <p:pic>
        <p:nvPicPr>
          <p:cNvPr id="4099" name="Picture 3"/>
          <p:cNvPicPr>
            <a:picLocks noChangeAspect="1" noChangeArrowheads="1"/>
          </p:cNvPicPr>
          <p:nvPr/>
        </p:nvPicPr>
        <p:blipFill>
          <a:blip r:embed="rId3" cstate="print"/>
          <a:srcRect/>
          <a:stretch>
            <a:fillRect/>
          </a:stretch>
        </p:blipFill>
        <p:spPr bwMode="auto">
          <a:xfrm>
            <a:off x="6958013" y="6911975"/>
            <a:ext cx="2828925" cy="476250"/>
          </a:xfrm>
          <a:prstGeom prst="rect">
            <a:avLst/>
          </a:prstGeom>
          <a:noFill/>
        </p:spPr>
      </p:pic>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Text Box 1"/>
          <p:cNvSpPr txBox="1">
            <a:spLocks noChangeArrowheads="1"/>
          </p:cNvSpPr>
          <p:nvPr/>
        </p:nvSpPr>
        <p:spPr bwMode="auto">
          <a:xfrm>
            <a:off x="358775" y="420688"/>
            <a:ext cx="9364663" cy="238848"/>
          </a:xfrm>
          <a:prstGeom prst="rect">
            <a:avLst/>
          </a:prstGeom>
          <a:noFill/>
          <a:ln w="9525">
            <a:noFill/>
            <a:miter lim="800000"/>
            <a:headEnd/>
            <a:tailEnd/>
          </a:ln>
        </p:spPr>
        <p:txBody>
          <a:bodyPr lIns="0" tIns="0" rIns="0" bIns="0">
            <a:spAutoFit/>
          </a:bodyPr>
          <a:lstStyle/>
          <a:p>
            <a:pPr algn="ctr" eaLnBrk="1">
              <a:lnSpc>
                <a:spcPct val="97000"/>
              </a:lnSpc>
              <a:buClr>
                <a:srgbClr val="FFFFFF"/>
              </a:buClr>
              <a:buSzPct val="45000"/>
              <a:buFont typeface="StarSymbol"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lang="en-GB" sz="1600" b="1" dirty="0" err="1" smtClean="0">
                <a:solidFill>
                  <a:srgbClr val="FFFFFF"/>
                </a:solidFill>
                <a:latin typeface="Arial" charset="0"/>
              </a:rPr>
              <a:t>Effect of Cemiplimab in Patients with Advanced Cutaneous Squamous-Cell Carcinoma.</a:t>
            </a:r>
            <a:endParaRPr lang="en-GB" sz="1600" b="1" dirty="0">
              <a:solidFill>
                <a:srgbClr val="FFFFFF"/>
              </a:solidFill>
              <a:latin typeface="Arial" charset="0"/>
            </a:endParaRPr>
          </a:p>
        </p:txBody>
      </p:sp>
      <p:pic>
        <p:nvPicPr>
          <p:cNvPr id="5122" name="Picture 2"/>
          <p:cNvPicPr>
            <a:picLocks noChangeAspect="1" noChangeArrowheads="1"/>
          </p:cNvPicPr>
          <p:nvPr/>
        </p:nvPicPr>
        <p:blipFill>
          <a:blip r:embed="rId3" cstate="print"/>
          <a:srcRect/>
          <a:stretch>
            <a:fillRect/>
          </a:stretch>
        </p:blipFill>
        <p:spPr bwMode="auto">
          <a:xfrm>
            <a:off x="6958013" y="6911975"/>
            <a:ext cx="2828925" cy="476250"/>
          </a:xfrm>
          <a:prstGeom prst="rect">
            <a:avLst/>
          </a:prstGeom>
          <a:noFill/>
        </p:spPr>
      </p:pic>
      <p:sp>
        <p:nvSpPr>
          <p:cNvPr id="5124" name="Text Box 4"/>
          <p:cNvSpPr txBox="1">
            <a:spLocks noChangeArrowheads="1"/>
          </p:cNvSpPr>
          <p:nvPr/>
        </p:nvSpPr>
        <p:spPr bwMode="auto">
          <a:xfrm>
            <a:off x="2710804" y="6583363"/>
            <a:ext cx="4636792" cy="179152"/>
          </a:xfrm>
          <a:prstGeom prst="rect">
            <a:avLst/>
          </a:prstGeom>
          <a:noFill/>
          <a:ln w="9525">
            <a:noFill/>
            <a:miter lim="800000"/>
            <a:headEnd/>
            <a:tailEnd/>
          </a:ln>
        </p:spPr>
        <p:txBody>
          <a:bodyPr lIns="0" tIns="0" rIns="0" bIns="0">
            <a:spAutoFit/>
          </a:bodyPr>
          <a:lstStyle/>
          <a:p>
            <a:pPr eaLnBrk="1">
              <a:lnSpc>
                <a:spcPct val="97000"/>
              </a:lnSpc>
              <a:buClr>
                <a:srgbClr val="FFFFFF"/>
              </a:buClr>
              <a:buSzPct val="45000"/>
              <a:buFont typeface="StarSymbol" charset="0"/>
              <a:buNone/>
              <a:tabLst>
                <a:tab pos="723900" algn="l"/>
                <a:tab pos="1447800" algn="l"/>
                <a:tab pos="2171700" algn="l"/>
                <a:tab pos="2895600" algn="l"/>
                <a:tab pos="3619500" algn="l"/>
              </a:tabLst>
            </a:pPr>
            <a:r>
              <a:rPr lang="en-GB" sz="1200" b="1" smtClean="0">
                <a:solidFill>
                  <a:srgbClr val="FFFFFF"/>
                </a:solidFill>
                <a:latin typeface="Arial" charset="0"/>
              </a:rPr>
              <a:t>Migden MR et al. N Engl J Med 2018;379:341-351</a:t>
            </a:r>
            <a:endParaRPr lang="en-GB" sz="1200" b="1" dirty="0">
              <a:solidFill>
                <a:srgbClr val="FFFFFF"/>
              </a:solidFill>
              <a:latin typeface="Arial" charset="0"/>
            </a:endParaRPr>
          </a:p>
        </p:txBody>
      </p:sp>
      <p:pic>
        <p:nvPicPr>
          <p:cNvPr id="6" name="Picture 5" descr="Image"/>
          <p:cNvPicPr>
            <a:picLocks noChangeAspect="1"/>
          </p:cNvPicPr>
          <p:nvPr/>
        </p:nvPicPr>
        <p:blipFill>
          <a:blip r:embed="rId4" cstate="print"/>
          <a:stretch>
            <a:fillRect/>
          </a:stretch>
        </p:blipFill>
        <p:spPr>
          <a:xfrm>
            <a:off x="2710804" y="1028700"/>
            <a:ext cx="4636792" cy="5486400"/>
          </a:xfrm>
          <a:prstGeom prst="rect">
            <a:avLst/>
          </a:prstGeom>
        </p:spPr>
      </p:pic>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Text Box 1"/>
          <p:cNvSpPr txBox="1">
            <a:spLocks noChangeArrowheads="1"/>
          </p:cNvSpPr>
          <p:nvPr/>
        </p:nvSpPr>
        <p:spPr bwMode="auto">
          <a:xfrm>
            <a:off x="358775" y="420688"/>
            <a:ext cx="9364663" cy="238848"/>
          </a:xfrm>
          <a:prstGeom prst="rect">
            <a:avLst/>
          </a:prstGeom>
          <a:noFill/>
          <a:ln w="9525">
            <a:noFill/>
            <a:miter lim="800000"/>
            <a:headEnd/>
            <a:tailEnd/>
          </a:ln>
        </p:spPr>
        <p:txBody>
          <a:bodyPr lIns="0" tIns="0" rIns="0" bIns="0">
            <a:spAutoFit/>
          </a:bodyPr>
          <a:lstStyle/>
          <a:p>
            <a:pPr algn="ctr" eaLnBrk="1">
              <a:lnSpc>
                <a:spcPct val="97000"/>
              </a:lnSpc>
              <a:buClr>
                <a:srgbClr val="FFFFFF"/>
              </a:buClr>
              <a:buSzPct val="45000"/>
              <a:buFont typeface="StarSymbol"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lang="en-GB" sz="1600" b="1" dirty="0" err="1" smtClean="0">
                <a:solidFill>
                  <a:srgbClr val="FFFFFF"/>
                </a:solidFill>
                <a:latin typeface="Arial" charset="0"/>
              </a:rPr>
              <a:t>Tumor Response to Cemiplimab among Patients in the Phase 2 Study Who Had Metastatic Cutaneous Squamous-Cell Carcinoma.</a:t>
            </a:r>
            <a:endParaRPr lang="en-GB" sz="1600" b="1" dirty="0">
              <a:solidFill>
                <a:srgbClr val="FFFFFF"/>
              </a:solidFill>
              <a:latin typeface="Arial" charset="0"/>
            </a:endParaRPr>
          </a:p>
        </p:txBody>
      </p:sp>
      <p:pic>
        <p:nvPicPr>
          <p:cNvPr id="5122" name="Picture 2"/>
          <p:cNvPicPr>
            <a:picLocks noChangeAspect="1" noChangeArrowheads="1"/>
          </p:cNvPicPr>
          <p:nvPr/>
        </p:nvPicPr>
        <p:blipFill>
          <a:blip r:embed="rId3" cstate="print"/>
          <a:srcRect/>
          <a:stretch>
            <a:fillRect/>
          </a:stretch>
        </p:blipFill>
        <p:spPr bwMode="auto">
          <a:xfrm>
            <a:off x="6958013" y="6911975"/>
            <a:ext cx="2828925" cy="476250"/>
          </a:xfrm>
          <a:prstGeom prst="rect">
            <a:avLst/>
          </a:prstGeom>
          <a:noFill/>
        </p:spPr>
      </p:pic>
      <p:sp>
        <p:nvSpPr>
          <p:cNvPr id="5124" name="Text Box 4"/>
          <p:cNvSpPr txBox="1">
            <a:spLocks noChangeArrowheads="1"/>
          </p:cNvSpPr>
          <p:nvPr/>
        </p:nvSpPr>
        <p:spPr bwMode="auto">
          <a:xfrm>
            <a:off x="2240542" y="6583363"/>
            <a:ext cx="5577317" cy="179152"/>
          </a:xfrm>
          <a:prstGeom prst="rect">
            <a:avLst/>
          </a:prstGeom>
          <a:noFill/>
          <a:ln w="9525">
            <a:noFill/>
            <a:miter lim="800000"/>
            <a:headEnd/>
            <a:tailEnd/>
          </a:ln>
        </p:spPr>
        <p:txBody>
          <a:bodyPr lIns="0" tIns="0" rIns="0" bIns="0">
            <a:spAutoFit/>
          </a:bodyPr>
          <a:lstStyle/>
          <a:p>
            <a:pPr eaLnBrk="1">
              <a:lnSpc>
                <a:spcPct val="97000"/>
              </a:lnSpc>
              <a:buClr>
                <a:srgbClr val="FFFFFF"/>
              </a:buClr>
              <a:buSzPct val="45000"/>
              <a:buFont typeface="StarSymbol" charset="0"/>
              <a:buNone/>
              <a:tabLst>
                <a:tab pos="723900" algn="l"/>
                <a:tab pos="1447800" algn="l"/>
                <a:tab pos="2171700" algn="l"/>
                <a:tab pos="2895600" algn="l"/>
                <a:tab pos="3619500" algn="l"/>
              </a:tabLst>
            </a:pPr>
            <a:r>
              <a:rPr lang="en-GB" sz="1200" b="1" smtClean="0">
                <a:solidFill>
                  <a:srgbClr val="FFFFFF"/>
                </a:solidFill>
                <a:latin typeface="Arial" charset="0"/>
              </a:rPr>
              <a:t>Migden MR et al. N Engl J Med 2018;379:341-351</a:t>
            </a:r>
            <a:endParaRPr lang="en-GB" sz="1200" b="1" dirty="0">
              <a:solidFill>
                <a:srgbClr val="FFFFFF"/>
              </a:solidFill>
              <a:latin typeface="Arial" charset="0"/>
            </a:endParaRPr>
          </a:p>
        </p:txBody>
      </p:sp>
      <p:pic>
        <p:nvPicPr>
          <p:cNvPr id="6" name="Picture 5" descr="Image"/>
          <p:cNvPicPr>
            <a:picLocks noChangeAspect="1"/>
          </p:cNvPicPr>
          <p:nvPr/>
        </p:nvPicPr>
        <p:blipFill>
          <a:blip r:embed="rId4" cstate="print"/>
          <a:stretch>
            <a:fillRect/>
          </a:stretch>
        </p:blipFill>
        <p:spPr>
          <a:xfrm>
            <a:off x="2240542" y="1028700"/>
            <a:ext cx="5577317" cy="5486400"/>
          </a:xfrm>
          <a:prstGeom prst="rect">
            <a:avLst/>
          </a:prstGeom>
        </p:spPr>
      </p:pic>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Text Box 1"/>
          <p:cNvSpPr txBox="1">
            <a:spLocks noChangeArrowheads="1"/>
          </p:cNvSpPr>
          <p:nvPr/>
        </p:nvSpPr>
        <p:spPr bwMode="auto">
          <a:xfrm>
            <a:off x="358775" y="420688"/>
            <a:ext cx="9364663" cy="238848"/>
          </a:xfrm>
          <a:prstGeom prst="rect">
            <a:avLst/>
          </a:prstGeom>
          <a:noFill/>
          <a:ln w="9525">
            <a:noFill/>
            <a:miter lim="800000"/>
            <a:headEnd/>
            <a:tailEnd/>
          </a:ln>
        </p:spPr>
        <p:txBody>
          <a:bodyPr lIns="0" tIns="0" rIns="0" bIns="0">
            <a:spAutoFit/>
          </a:bodyPr>
          <a:lstStyle/>
          <a:p>
            <a:pPr algn="ctr" eaLnBrk="1">
              <a:lnSpc>
                <a:spcPct val="97000"/>
              </a:lnSpc>
              <a:buClr>
                <a:srgbClr val="FFFFFF"/>
              </a:buClr>
              <a:buSzPct val="45000"/>
              <a:buFont typeface="StarSymbol"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lang="en-GB" sz="1600" b="1" dirty="0" err="1" smtClean="0">
                <a:solidFill>
                  <a:srgbClr val="FFFFFF"/>
                </a:solidFill>
                <a:latin typeface="Arial" charset="0"/>
              </a:rPr>
              <a:t>Kaplan–Meier Curves for the Probability of Progression-free Survival among Patients in the Phase 2 Study Who Had Metastatic Cutaneous Squamous-Cell Carcinoma.</a:t>
            </a:r>
            <a:endParaRPr lang="en-GB" sz="1600" b="1" dirty="0">
              <a:solidFill>
                <a:srgbClr val="FFFFFF"/>
              </a:solidFill>
              <a:latin typeface="Arial" charset="0"/>
            </a:endParaRPr>
          </a:p>
        </p:txBody>
      </p:sp>
      <p:pic>
        <p:nvPicPr>
          <p:cNvPr id="5122" name="Picture 2"/>
          <p:cNvPicPr>
            <a:picLocks noChangeAspect="1" noChangeArrowheads="1"/>
          </p:cNvPicPr>
          <p:nvPr/>
        </p:nvPicPr>
        <p:blipFill>
          <a:blip r:embed="rId3" cstate="print"/>
          <a:srcRect/>
          <a:stretch>
            <a:fillRect/>
          </a:stretch>
        </p:blipFill>
        <p:spPr bwMode="auto">
          <a:xfrm>
            <a:off x="6958013" y="6911975"/>
            <a:ext cx="2828925" cy="476250"/>
          </a:xfrm>
          <a:prstGeom prst="rect">
            <a:avLst/>
          </a:prstGeom>
          <a:noFill/>
        </p:spPr>
      </p:pic>
      <p:sp>
        <p:nvSpPr>
          <p:cNvPr id="5124" name="Text Box 4"/>
          <p:cNvSpPr txBox="1">
            <a:spLocks noChangeArrowheads="1"/>
          </p:cNvSpPr>
          <p:nvPr/>
        </p:nvSpPr>
        <p:spPr bwMode="auto">
          <a:xfrm>
            <a:off x="722318" y="6583363"/>
            <a:ext cx="8613764" cy="179152"/>
          </a:xfrm>
          <a:prstGeom prst="rect">
            <a:avLst/>
          </a:prstGeom>
          <a:noFill/>
          <a:ln w="9525">
            <a:noFill/>
            <a:miter lim="800000"/>
            <a:headEnd/>
            <a:tailEnd/>
          </a:ln>
        </p:spPr>
        <p:txBody>
          <a:bodyPr lIns="0" tIns="0" rIns="0" bIns="0">
            <a:spAutoFit/>
          </a:bodyPr>
          <a:lstStyle/>
          <a:p>
            <a:pPr eaLnBrk="1">
              <a:lnSpc>
                <a:spcPct val="97000"/>
              </a:lnSpc>
              <a:buClr>
                <a:srgbClr val="FFFFFF"/>
              </a:buClr>
              <a:buSzPct val="45000"/>
              <a:buFont typeface="StarSymbol" charset="0"/>
              <a:buNone/>
              <a:tabLst>
                <a:tab pos="723900" algn="l"/>
                <a:tab pos="1447800" algn="l"/>
                <a:tab pos="2171700" algn="l"/>
                <a:tab pos="2895600" algn="l"/>
                <a:tab pos="3619500" algn="l"/>
              </a:tabLst>
            </a:pPr>
            <a:r>
              <a:rPr lang="en-GB" sz="1200" b="1" smtClean="0">
                <a:solidFill>
                  <a:srgbClr val="FFFFFF"/>
                </a:solidFill>
                <a:latin typeface="Arial" charset="0"/>
              </a:rPr>
              <a:t>Migden MR et al. N Engl J Med 2018;379:341-351</a:t>
            </a:r>
            <a:endParaRPr lang="en-GB" sz="1200" b="1" dirty="0">
              <a:solidFill>
                <a:srgbClr val="FFFFFF"/>
              </a:solidFill>
              <a:latin typeface="Arial" charset="0"/>
            </a:endParaRPr>
          </a:p>
        </p:txBody>
      </p:sp>
      <p:pic>
        <p:nvPicPr>
          <p:cNvPr id="6" name="Picture 5" descr="Image"/>
          <p:cNvPicPr>
            <a:picLocks noChangeAspect="1"/>
          </p:cNvPicPr>
          <p:nvPr/>
        </p:nvPicPr>
        <p:blipFill>
          <a:blip r:embed="rId4" cstate="print"/>
          <a:stretch>
            <a:fillRect/>
          </a:stretch>
        </p:blipFill>
        <p:spPr>
          <a:xfrm>
            <a:off x="722318" y="1028700"/>
            <a:ext cx="8613764" cy="5486400"/>
          </a:xfrm>
          <a:prstGeom prst="rect">
            <a:avLst/>
          </a:prstGeom>
        </p:spPr>
      </p:pic>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Text Box 1"/>
          <p:cNvSpPr txBox="1">
            <a:spLocks noChangeArrowheads="1"/>
          </p:cNvSpPr>
          <p:nvPr/>
        </p:nvSpPr>
        <p:spPr bwMode="auto">
          <a:xfrm>
            <a:off x="358775" y="420688"/>
            <a:ext cx="9364663" cy="238848"/>
          </a:xfrm>
          <a:prstGeom prst="rect">
            <a:avLst/>
          </a:prstGeom>
          <a:noFill/>
          <a:ln w="9525">
            <a:noFill/>
            <a:miter lim="800000"/>
            <a:headEnd/>
            <a:tailEnd/>
          </a:ln>
        </p:spPr>
        <p:txBody>
          <a:bodyPr lIns="0" tIns="0" rIns="0" bIns="0">
            <a:spAutoFit/>
          </a:bodyPr>
          <a:lstStyle/>
          <a:p>
            <a:pPr algn="ctr" eaLnBrk="1">
              <a:lnSpc>
                <a:spcPct val="97000"/>
              </a:lnSpc>
              <a:buClr>
                <a:srgbClr val="FFFFFF"/>
              </a:buClr>
              <a:buSzPct val="45000"/>
              <a:buFont typeface="StarSymbol"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lang="en-GB" sz="1600" b="1" dirty="0" err="1" smtClean="0">
                <a:solidFill>
                  <a:srgbClr val="FFFFFF"/>
                </a:solidFill>
                <a:latin typeface="Arial" charset="0"/>
              </a:rPr>
              <a:t>Baseline Characteristics of the Patients.</a:t>
            </a:r>
            <a:endParaRPr lang="en-GB" sz="1600" b="1" dirty="0">
              <a:solidFill>
                <a:srgbClr val="FFFFFF"/>
              </a:solidFill>
              <a:latin typeface="Arial" charset="0"/>
            </a:endParaRPr>
          </a:p>
        </p:txBody>
      </p:sp>
      <p:pic>
        <p:nvPicPr>
          <p:cNvPr id="5122" name="Picture 2"/>
          <p:cNvPicPr>
            <a:picLocks noChangeAspect="1" noChangeArrowheads="1"/>
          </p:cNvPicPr>
          <p:nvPr/>
        </p:nvPicPr>
        <p:blipFill>
          <a:blip r:embed="rId3" cstate="print"/>
          <a:srcRect/>
          <a:stretch>
            <a:fillRect/>
          </a:stretch>
        </p:blipFill>
        <p:spPr bwMode="auto">
          <a:xfrm>
            <a:off x="6958013" y="6911975"/>
            <a:ext cx="2828925" cy="476250"/>
          </a:xfrm>
          <a:prstGeom prst="rect">
            <a:avLst/>
          </a:prstGeom>
          <a:noFill/>
        </p:spPr>
      </p:pic>
      <p:sp>
        <p:nvSpPr>
          <p:cNvPr id="5124" name="Text Box 4"/>
          <p:cNvSpPr txBox="1">
            <a:spLocks noChangeArrowheads="1"/>
          </p:cNvSpPr>
          <p:nvPr/>
        </p:nvSpPr>
        <p:spPr bwMode="auto">
          <a:xfrm>
            <a:off x="2577490" y="6583363"/>
            <a:ext cx="4903420" cy="179152"/>
          </a:xfrm>
          <a:prstGeom prst="rect">
            <a:avLst/>
          </a:prstGeom>
          <a:noFill/>
          <a:ln w="9525">
            <a:noFill/>
            <a:miter lim="800000"/>
            <a:headEnd/>
            <a:tailEnd/>
          </a:ln>
        </p:spPr>
        <p:txBody>
          <a:bodyPr lIns="0" tIns="0" rIns="0" bIns="0">
            <a:spAutoFit/>
          </a:bodyPr>
          <a:lstStyle/>
          <a:p>
            <a:pPr eaLnBrk="1">
              <a:lnSpc>
                <a:spcPct val="97000"/>
              </a:lnSpc>
              <a:buClr>
                <a:srgbClr val="FFFFFF"/>
              </a:buClr>
              <a:buSzPct val="45000"/>
              <a:buFont typeface="StarSymbol" charset="0"/>
              <a:buNone/>
              <a:tabLst>
                <a:tab pos="723900" algn="l"/>
                <a:tab pos="1447800" algn="l"/>
                <a:tab pos="2171700" algn="l"/>
                <a:tab pos="2895600" algn="l"/>
                <a:tab pos="3619500" algn="l"/>
              </a:tabLst>
            </a:pPr>
            <a:r>
              <a:rPr lang="en-GB" sz="1200" b="1" smtClean="0">
                <a:solidFill>
                  <a:srgbClr val="FFFFFF"/>
                </a:solidFill>
                <a:latin typeface="Arial" charset="0"/>
              </a:rPr>
              <a:t>Migden MR et al. N Engl J Med 2018;379:341-351</a:t>
            </a:r>
            <a:endParaRPr lang="en-GB" sz="1200" b="1" dirty="0">
              <a:solidFill>
                <a:srgbClr val="FFFFFF"/>
              </a:solidFill>
              <a:latin typeface="Arial" charset="0"/>
            </a:endParaRPr>
          </a:p>
        </p:txBody>
      </p:sp>
      <p:pic>
        <p:nvPicPr>
          <p:cNvPr id="6" name="Picture 5" descr="Image"/>
          <p:cNvPicPr>
            <a:picLocks noChangeAspect="1"/>
          </p:cNvPicPr>
          <p:nvPr/>
        </p:nvPicPr>
        <p:blipFill>
          <a:blip r:embed="rId4" cstate="print"/>
          <a:stretch>
            <a:fillRect/>
          </a:stretch>
        </p:blipFill>
        <p:spPr>
          <a:xfrm>
            <a:off x="2577490" y="1028700"/>
            <a:ext cx="4903420" cy="5486400"/>
          </a:xfrm>
          <a:prstGeom prst="rect">
            <a:avLst/>
          </a:prstGeom>
        </p:spPr>
      </p:pic>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Text Box 1"/>
          <p:cNvSpPr txBox="1">
            <a:spLocks noChangeArrowheads="1"/>
          </p:cNvSpPr>
          <p:nvPr/>
        </p:nvSpPr>
        <p:spPr bwMode="auto">
          <a:xfrm>
            <a:off x="358775" y="420688"/>
            <a:ext cx="9364663" cy="238848"/>
          </a:xfrm>
          <a:prstGeom prst="rect">
            <a:avLst/>
          </a:prstGeom>
          <a:noFill/>
          <a:ln w="9525">
            <a:noFill/>
            <a:miter lim="800000"/>
            <a:headEnd/>
            <a:tailEnd/>
          </a:ln>
        </p:spPr>
        <p:txBody>
          <a:bodyPr lIns="0" tIns="0" rIns="0" bIns="0">
            <a:spAutoFit/>
          </a:bodyPr>
          <a:lstStyle/>
          <a:p>
            <a:pPr algn="ctr" eaLnBrk="1">
              <a:lnSpc>
                <a:spcPct val="97000"/>
              </a:lnSpc>
              <a:buClr>
                <a:srgbClr val="FFFFFF"/>
              </a:buClr>
              <a:buSzPct val="45000"/>
              <a:buFont typeface="StarSymbol"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lang="en-GB" sz="1600" b="1" dirty="0" err="1" smtClean="0">
                <a:solidFill>
                  <a:srgbClr val="FFFFFF"/>
                </a:solidFill>
                <a:latin typeface="Arial" charset="0"/>
              </a:rPr>
              <a:t>Tumor Response to Cemiplimab, as Assessed by Independent Central Review.</a:t>
            </a:r>
            <a:endParaRPr lang="en-GB" sz="1600" b="1" dirty="0">
              <a:solidFill>
                <a:srgbClr val="FFFFFF"/>
              </a:solidFill>
              <a:latin typeface="Arial" charset="0"/>
            </a:endParaRPr>
          </a:p>
        </p:txBody>
      </p:sp>
      <p:pic>
        <p:nvPicPr>
          <p:cNvPr id="5122" name="Picture 2"/>
          <p:cNvPicPr>
            <a:picLocks noChangeAspect="1" noChangeArrowheads="1"/>
          </p:cNvPicPr>
          <p:nvPr/>
        </p:nvPicPr>
        <p:blipFill>
          <a:blip r:embed="rId3" cstate="print"/>
          <a:srcRect/>
          <a:stretch>
            <a:fillRect/>
          </a:stretch>
        </p:blipFill>
        <p:spPr bwMode="auto">
          <a:xfrm>
            <a:off x="6958013" y="6911975"/>
            <a:ext cx="2828925" cy="476250"/>
          </a:xfrm>
          <a:prstGeom prst="rect">
            <a:avLst/>
          </a:prstGeom>
          <a:noFill/>
        </p:spPr>
      </p:pic>
      <p:sp>
        <p:nvSpPr>
          <p:cNvPr id="5124" name="Text Box 4"/>
          <p:cNvSpPr txBox="1">
            <a:spLocks noChangeArrowheads="1"/>
          </p:cNvSpPr>
          <p:nvPr/>
        </p:nvSpPr>
        <p:spPr bwMode="auto">
          <a:xfrm>
            <a:off x="1413834" y="6583363"/>
            <a:ext cx="7230733" cy="179152"/>
          </a:xfrm>
          <a:prstGeom prst="rect">
            <a:avLst/>
          </a:prstGeom>
          <a:noFill/>
          <a:ln w="9525">
            <a:noFill/>
            <a:miter lim="800000"/>
            <a:headEnd/>
            <a:tailEnd/>
          </a:ln>
        </p:spPr>
        <p:txBody>
          <a:bodyPr lIns="0" tIns="0" rIns="0" bIns="0">
            <a:spAutoFit/>
          </a:bodyPr>
          <a:lstStyle/>
          <a:p>
            <a:pPr eaLnBrk="1">
              <a:lnSpc>
                <a:spcPct val="97000"/>
              </a:lnSpc>
              <a:buClr>
                <a:srgbClr val="FFFFFF"/>
              </a:buClr>
              <a:buSzPct val="45000"/>
              <a:buFont typeface="StarSymbol" charset="0"/>
              <a:buNone/>
              <a:tabLst>
                <a:tab pos="723900" algn="l"/>
                <a:tab pos="1447800" algn="l"/>
                <a:tab pos="2171700" algn="l"/>
                <a:tab pos="2895600" algn="l"/>
                <a:tab pos="3619500" algn="l"/>
              </a:tabLst>
            </a:pPr>
            <a:r>
              <a:rPr lang="en-GB" sz="1200" b="1" smtClean="0">
                <a:solidFill>
                  <a:srgbClr val="FFFFFF"/>
                </a:solidFill>
                <a:latin typeface="Arial" charset="0"/>
              </a:rPr>
              <a:t>Migden MR et al. N Engl J Med 2018;379:341-351</a:t>
            </a:r>
            <a:endParaRPr lang="en-GB" sz="1200" b="1" dirty="0">
              <a:solidFill>
                <a:srgbClr val="FFFFFF"/>
              </a:solidFill>
              <a:latin typeface="Arial" charset="0"/>
            </a:endParaRPr>
          </a:p>
        </p:txBody>
      </p:sp>
      <p:pic>
        <p:nvPicPr>
          <p:cNvPr id="6" name="Picture 5" descr="Image"/>
          <p:cNvPicPr>
            <a:picLocks noChangeAspect="1"/>
          </p:cNvPicPr>
          <p:nvPr/>
        </p:nvPicPr>
        <p:blipFill>
          <a:blip r:embed="rId4" cstate="print"/>
          <a:stretch>
            <a:fillRect/>
          </a:stretch>
        </p:blipFill>
        <p:spPr>
          <a:xfrm>
            <a:off x="1413834" y="1028700"/>
            <a:ext cx="7230733" cy="5486400"/>
          </a:xfrm>
          <a:prstGeom prst="rect">
            <a:avLst/>
          </a:prstGeom>
        </p:spPr>
      </p:pic>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Text Box 1"/>
          <p:cNvSpPr txBox="1">
            <a:spLocks noChangeArrowheads="1"/>
          </p:cNvSpPr>
          <p:nvPr/>
        </p:nvSpPr>
        <p:spPr bwMode="auto">
          <a:xfrm>
            <a:off x="358775" y="420688"/>
            <a:ext cx="9364663" cy="238848"/>
          </a:xfrm>
          <a:prstGeom prst="rect">
            <a:avLst/>
          </a:prstGeom>
          <a:noFill/>
          <a:ln w="9525">
            <a:noFill/>
            <a:miter lim="800000"/>
            <a:headEnd/>
            <a:tailEnd/>
          </a:ln>
        </p:spPr>
        <p:txBody>
          <a:bodyPr lIns="0" tIns="0" rIns="0" bIns="0">
            <a:spAutoFit/>
          </a:bodyPr>
          <a:lstStyle/>
          <a:p>
            <a:pPr algn="ctr" eaLnBrk="1">
              <a:lnSpc>
                <a:spcPct val="97000"/>
              </a:lnSpc>
              <a:buClr>
                <a:srgbClr val="FFFFFF"/>
              </a:buClr>
              <a:buSzPct val="45000"/>
              <a:buFont typeface="StarSymbol"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lang="en-GB" sz="1600" b="1" dirty="0" err="1" smtClean="0">
                <a:solidFill>
                  <a:srgbClr val="FFFFFF"/>
                </a:solidFill>
                <a:latin typeface="Arial" charset="0"/>
              </a:rPr>
              <a:t>Adverse Events.</a:t>
            </a:r>
            <a:endParaRPr lang="en-GB" sz="1600" b="1" dirty="0">
              <a:solidFill>
                <a:srgbClr val="FFFFFF"/>
              </a:solidFill>
              <a:latin typeface="Arial" charset="0"/>
            </a:endParaRPr>
          </a:p>
        </p:txBody>
      </p:sp>
      <p:pic>
        <p:nvPicPr>
          <p:cNvPr id="5122" name="Picture 2"/>
          <p:cNvPicPr>
            <a:picLocks noChangeAspect="1" noChangeArrowheads="1"/>
          </p:cNvPicPr>
          <p:nvPr/>
        </p:nvPicPr>
        <p:blipFill>
          <a:blip r:embed="rId3" cstate="print"/>
          <a:srcRect/>
          <a:stretch>
            <a:fillRect/>
          </a:stretch>
        </p:blipFill>
        <p:spPr bwMode="auto">
          <a:xfrm>
            <a:off x="6958013" y="6911975"/>
            <a:ext cx="2828925" cy="476250"/>
          </a:xfrm>
          <a:prstGeom prst="rect">
            <a:avLst/>
          </a:prstGeom>
          <a:noFill/>
        </p:spPr>
      </p:pic>
      <p:sp>
        <p:nvSpPr>
          <p:cNvPr id="5124" name="Text Box 4"/>
          <p:cNvSpPr txBox="1">
            <a:spLocks noChangeArrowheads="1"/>
          </p:cNvSpPr>
          <p:nvPr/>
        </p:nvSpPr>
        <p:spPr bwMode="auto">
          <a:xfrm>
            <a:off x="3480681" y="6583363"/>
            <a:ext cx="3097039" cy="179152"/>
          </a:xfrm>
          <a:prstGeom prst="rect">
            <a:avLst/>
          </a:prstGeom>
          <a:noFill/>
          <a:ln w="9525">
            <a:noFill/>
            <a:miter lim="800000"/>
            <a:headEnd/>
            <a:tailEnd/>
          </a:ln>
        </p:spPr>
        <p:txBody>
          <a:bodyPr lIns="0" tIns="0" rIns="0" bIns="0">
            <a:spAutoFit/>
          </a:bodyPr>
          <a:lstStyle/>
          <a:p>
            <a:pPr eaLnBrk="1">
              <a:lnSpc>
                <a:spcPct val="97000"/>
              </a:lnSpc>
              <a:buClr>
                <a:srgbClr val="FFFFFF"/>
              </a:buClr>
              <a:buSzPct val="45000"/>
              <a:buFont typeface="StarSymbol" charset="0"/>
              <a:buNone/>
              <a:tabLst>
                <a:tab pos="723900" algn="l"/>
                <a:tab pos="1447800" algn="l"/>
                <a:tab pos="2171700" algn="l"/>
                <a:tab pos="2895600" algn="l"/>
                <a:tab pos="3619500" algn="l"/>
              </a:tabLst>
            </a:pPr>
            <a:r>
              <a:rPr lang="en-GB" sz="1200" b="1" smtClean="0">
                <a:solidFill>
                  <a:srgbClr val="FFFFFF"/>
                </a:solidFill>
                <a:latin typeface="Arial" charset="0"/>
              </a:rPr>
              <a:t>Migden MR et al. N Engl J Med 2018;379:341-351</a:t>
            </a:r>
            <a:endParaRPr lang="en-GB" sz="1200" b="1" dirty="0">
              <a:solidFill>
                <a:srgbClr val="FFFFFF"/>
              </a:solidFill>
              <a:latin typeface="Arial" charset="0"/>
            </a:endParaRPr>
          </a:p>
        </p:txBody>
      </p:sp>
      <p:pic>
        <p:nvPicPr>
          <p:cNvPr id="6" name="Picture 5" descr="Image"/>
          <p:cNvPicPr>
            <a:picLocks noChangeAspect="1"/>
          </p:cNvPicPr>
          <p:nvPr/>
        </p:nvPicPr>
        <p:blipFill>
          <a:blip r:embed="rId4" cstate="print"/>
          <a:stretch>
            <a:fillRect/>
          </a:stretch>
        </p:blipFill>
        <p:spPr>
          <a:xfrm>
            <a:off x="3480681" y="1028700"/>
            <a:ext cx="3097039" cy="5486400"/>
          </a:xfrm>
          <a:prstGeom prst="rect">
            <a:avLst/>
          </a:prstGeom>
        </p:spPr>
      </p:pic>
    </p:spTree>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Text Box 1"/>
          <p:cNvSpPr txBox="1">
            <a:spLocks noChangeArrowheads="1"/>
          </p:cNvSpPr>
          <p:nvPr/>
        </p:nvSpPr>
        <p:spPr bwMode="auto">
          <a:xfrm>
            <a:off x="739775" y="787983"/>
            <a:ext cx="8604250" cy="417935"/>
          </a:xfrm>
          <a:prstGeom prst="rect">
            <a:avLst/>
          </a:prstGeom>
          <a:noFill/>
          <a:ln w="9525">
            <a:noFill/>
            <a:miter lim="800000"/>
            <a:headEnd/>
            <a:tailEnd/>
          </a:ln>
        </p:spPr>
        <p:txBody>
          <a:bodyPr lIns="0" tIns="0" rIns="0" bIns="0" anchor="ctr">
            <a:spAutoFit/>
          </a:bodyPr>
          <a:lstStyle/>
          <a:p>
            <a:pPr algn="ctr" eaLnBrk="1">
              <a:lnSpc>
                <a:spcPct val="97000"/>
              </a:lnSpc>
              <a:buClr>
                <a:srgbClr val="FFFFFF"/>
              </a:buClr>
              <a:buSzPct val="45000"/>
              <a:buFont typeface="StarSymbol" charset="0"/>
              <a:buNone/>
              <a:tabLst>
                <a:tab pos="723900" algn="l"/>
                <a:tab pos="1447800" algn="l"/>
                <a:tab pos="2171700" algn="l"/>
                <a:tab pos="2895600" algn="l"/>
                <a:tab pos="3619500" algn="l"/>
                <a:tab pos="4343400" algn="l"/>
                <a:tab pos="5067300" algn="l"/>
                <a:tab pos="5791200" algn="l"/>
                <a:tab pos="6515100" algn="l"/>
                <a:tab pos="7239000" algn="l"/>
                <a:tab pos="7962900" algn="l"/>
              </a:tabLst>
            </a:pPr>
            <a:r>
              <a:rPr lang="en-GB" sz="2800" b="1" smtClean="0">
                <a:solidFill>
                  <a:srgbClr val="FFFFFF"/>
                </a:solidFill>
                <a:latin typeface="Arial" charset="0"/>
              </a:rPr>
              <a:t>Conclusions</a:t>
            </a:r>
            <a:endParaRPr lang="en-GB" sz="2800" b="1" dirty="0">
              <a:solidFill>
                <a:srgbClr val="FFFFFF"/>
              </a:solidFill>
              <a:latin typeface="Arial" charset="0"/>
            </a:endParaRPr>
          </a:p>
        </p:txBody>
      </p:sp>
      <p:sp>
        <p:nvSpPr>
          <p:cNvPr id="10242" name="Rectangle 2"/>
          <p:cNvSpPr>
            <a:spLocks noGrp="1" noChangeArrowheads="1"/>
          </p:cNvSpPr>
          <p:nvPr>
            <p:ph type="body"/>
          </p:nvPr>
        </p:nvSpPr>
        <p:spPr>
          <a:xfrm>
            <a:off x="739775" y="1549400"/>
            <a:ext cx="8607425" cy="5241925"/>
          </a:xfrm>
          <a:ln/>
        </p:spPr>
        <p:txBody>
          <a:bodyPr anchor="t"/>
          <a:lstStyle/>
          <a:p>
            <a:pPr marL="431800" indent="-323850" algn="l">
              <a:lnSpc>
                <a:spcPct val="92000"/>
              </a:lnSpc>
              <a:spcAft>
                <a:spcPts val="888"/>
              </a:spcAft>
              <a:buSzPct val="100000"/>
              <a:buFont typeface="Arial" charset="0"/>
              <a:buChar char="•"/>
              <a:tabLst>
                <a:tab pos="723900" algn="l"/>
                <a:tab pos="1447800" algn="l"/>
                <a:tab pos="2171700" algn="l"/>
                <a:tab pos="2895600" algn="l"/>
                <a:tab pos="3619500" algn="l"/>
                <a:tab pos="4343400" algn="l"/>
                <a:tab pos="5067300" algn="l"/>
                <a:tab pos="5791200" algn="l"/>
                <a:tab pos="6515100" algn="l"/>
                <a:tab pos="7239000" algn="l"/>
                <a:tab pos="7962900" algn="l"/>
              </a:tabLst>
            </a:pPr>
            <a:r>
              <a:rPr lang="en-GB" sz="2000" b="0" dirty="0" smtClean="0">
                <a:latin typeface="Arial" charset="0"/>
              </a:rPr>
              <a:t>Among patients with advanced cutaneous squamous-cell carcinoma, cemiplimab induced a response in approximately half the patients and was associated with adverse events that usually occur with immune checkpoint inhibitors.</a:t>
            </a:r>
            <a:endParaRPr lang="en-GB" sz="2000" b="0" dirty="0">
              <a:latin typeface="Arial" charset="0"/>
            </a:endParaRPr>
          </a:p>
        </p:txBody>
      </p:sp>
      <p:pic>
        <p:nvPicPr>
          <p:cNvPr id="10243" name="Picture 3"/>
          <p:cNvPicPr>
            <a:picLocks noChangeAspect="1" noChangeArrowheads="1"/>
          </p:cNvPicPr>
          <p:nvPr/>
        </p:nvPicPr>
        <p:blipFill>
          <a:blip r:embed="rId3" cstate="print"/>
          <a:srcRect/>
          <a:stretch>
            <a:fillRect/>
          </a:stretch>
        </p:blipFill>
        <p:spPr bwMode="auto">
          <a:xfrm>
            <a:off x="6958013" y="6911975"/>
            <a:ext cx="2828925" cy="476250"/>
          </a:xfrm>
          <a:prstGeom prst="rect">
            <a:avLst/>
          </a:prstGeom>
          <a:noFill/>
        </p:spPr>
      </p:pic>
    </p:spTree>
  </p:cSld>
  <p:clrMapOvr>
    <a:masterClrMapping/>
  </p:clrMapOvr>
  <p:transition spd="med"/>
</p:sld>
</file>

<file path=ppt/theme/theme1.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Times New Roman"/>
        <a:ea typeface="Gothic"/>
        <a:cs typeface="Gothic"/>
      </a:majorFont>
      <a:minorFont>
        <a:latin typeface="Times New Roman"/>
        <a:ea typeface="Gothic"/>
        <a:cs typeface="Gothic"/>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effectLst/>
            <a:latin typeface="Times New Roman" pitchFamily="16"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effectLst/>
            <a:latin typeface="Times New Roman" pitchFamily="16"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2820</TotalTime>
  <Words>894</Words>
  <Application>Microsoft Office PowerPoint</Application>
  <PresentationFormat>Custom</PresentationFormat>
  <Paragraphs>27</Paragraphs>
  <Slides>9</Slides>
  <Notes>9</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Bob Starbird</dc:creator>
  <cp:lastModifiedBy>Bender, Ellen</cp:lastModifiedBy>
  <cp:revision>15</cp:revision>
  <dcterms:modified xsi:type="dcterms:W3CDTF">2018-08-09T19:14:15Z</dcterms:modified>
</cp:coreProperties>
</file>